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1"/>
  </p:notesMasterIdLst>
  <p:sldIdLst>
    <p:sldId id="389" r:id="rId2"/>
    <p:sldId id="274" r:id="rId3"/>
    <p:sldId id="312" r:id="rId4"/>
    <p:sldId id="387" r:id="rId5"/>
    <p:sldId id="388" r:id="rId6"/>
    <p:sldId id="311" r:id="rId7"/>
    <p:sldId id="342" r:id="rId8"/>
    <p:sldId id="343" r:id="rId9"/>
    <p:sldId id="345" r:id="rId10"/>
    <p:sldId id="347" r:id="rId11"/>
    <p:sldId id="320" r:id="rId12"/>
    <p:sldId id="332" r:id="rId13"/>
    <p:sldId id="338" r:id="rId14"/>
    <p:sldId id="336" r:id="rId15"/>
    <p:sldId id="348" r:id="rId16"/>
    <p:sldId id="349" r:id="rId17"/>
    <p:sldId id="351" r:id="rId18"/>
    <p:sldId id="352" r:id="rId19"/>
    <p:sldId id="324" r:id="rId20"/>
    <p:sldId id="334" r:id="rId21"/>
    <p:sldId id="325" r:id="rId22"/>
    <p:sldId id="364" r:id="rId23"/>
    <p:sldId id="354" r:id="rId24"/>
    <p:sldId id="357" r:id="rId25"/>
    <p:sldId id="382" r:id="rId26"/>
    <p:sldId id="358" r:id="rId27"/>
    <p:sldId id="353" r:id="rId28"/>
    <p:sldId id="361" r:id="rId29"/>
    <p:sldId id="377" r:id="rId30"/>
    <p:sldId id="366" r:id="rId31"/>
    <p:sldId id="390" r:id="rId32"/>
    <p:sldId id="391" r:id="rId33"/>
    <p:sldId id="392" r:id="rId34"/>
    <p:sldId id="393" r:id="rId35"/>
    <p:sldId id="394" r:id="rId36"/>
    <p:sldId id="395" r:id="rId37"/>
    <p:sldId id="259" r:id="rId38"/>
    <p:sldId id="374" r:id="rId39"/>
    <p:sldId id="402" r:id="rId40"/>
    <p:sldId id="375" r:id="rId41"/>
    <p:sldId id="403" r:id="rId42"/>
    <p:sldId id="355" r:id="rId43"/>
    <p:sldId id="386" r:id="rId44"/>
    <p:sldId id="368" r:id="rId45"/>
    <p:sldId id="397" r:id="rId46"/>
    <p:sldId id="401" r:id="rId47"/>
    <p:sldId id="316" r:id="rId48"/>
    <p:sldId id="317" r:id="rId49"/>
    <p:sldId id="283" r:id="rId50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52"/>
      <p:bold r:id="rId53"/>
    </p:embeddedFont>
    <p:embeddedFont>
      <p:font typeface="Dosis" pitchFamily="2" charset="0"/>
      <p:regular r:id="rId54"/>
      <p:bold r:id="rId55"/>
    </p:embeddedFont>
    <p:embeddedFont>
      <p:font typeface="Matura MT Script Capitals" panose="03020802060602070202" pitchFamily="66" charset="0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Roboto Black" panose="02000000000000000000" pitchFamily="2" charset="0"/>
      <p:bold r:id="rId61"/>
      <p:boldItalic r:id="rId62"/>
    </p:embeddedFont>
    <p:embeddedFont>
      <p:font typeface="Roboto Light" panose="02000000000000000000" pitchFamily="2" charset="0"/>
      <p:regular r:id="rId63"/>
      <p:italic r:id="rId64"/>
    </p:embeddedFont>
    <p:embeddedFont>
      <p:font typeface="Teko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eature-store" id="{D7418C0B-2055-4825-9A60-7CDEC25E271B}">
          <p14:sldIdLst>
            <p14:sldId id="389"/>
            <p14:sldId id="274"/>
            <p14:sldId id="312"/>
            <p14:sldId id="387"/>
            <p14:sldId id="388"/>
            <p14:sldId id="311"/>
            <p14:sldId id="342"/>
            <p14:sldId id="343"/>
            <p14:sldId id="345"/>
            <p14:sldId id="347"/>
            <p14:sldId id="320"/>
            <p14:sldId id="332"/>
            <p14:sldId id="338"/>
            <p14:sldId id="336"/>
            <p14:sldId id="348"/>
            <p14:sldId id="349"/>
            <p14:sldId id="351"/>
            <p14:sldId id="352"/>
            <p14:sldId id="324"/>
            <p14:sldId id="334"/>
            <p14:sldId id="325"/>
            <p14:sldId id="364"/>
            <p14:sldId id="354"/>
            <p14:sldId id="357"/>
            <p14:sldId id="382"/>
            <p14:sldId id="358"/>
            <p14:sldId id="353"/>
            <p14:sldId id="361"/>
            <p14:sldId id="377"/>
            <p14:sldId id="366"/>
            <p14:sldId id="390"/>
            <p14:sldId id="391"/>
            <p14:sldId id="392"/>
            <p14:sldId id="393"/>
            <p14:sldId id="394"/>
            <p14:sldId id="395"/>
            <p14:sldId id="259"/>
            <p14:sldId id="374"/>
            <p14:sldId id="402"/>
            <p14:sldId id="375"/>
            <p14:sldId id="403"/>
            <p14:sldId id="355"/>
            <p14:sldId id="386"/>
            <p14:sldId id="368"/>
            <p14:sldId id="397"/>
            <p14:sldId id="401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232F3E"/>
    <a:srgbClr val="7A7C96"/>
    <a:srgbClr val="CECECE"/>
    <a:srgbClr val="1BB080"/>
    <a:srgbClr val="7B66FF"/>
    <a:srgbClr val="016CF1"/>
    <a:srgbClr val="48B099"/>
    <a:srgbClr val="EC3B26"/>
    <a:srgbClr val="49B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73893-882F-43D9-A34D-3AF96871B7C6}" v="1511" dt="2024-05-10T12:12:55.349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1" autoAdjust="0"/>
  </p:normalViewPr>
  <p:slideViewPr>
    <p:cSldViewPr snapToGrid="0">
      <p:cViewPr varScale="1">
        <p:scale>
          <a:sx n="128" d="100"/>
          <a:sy n="128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8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37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3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9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81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45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3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cec7f57b5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6" name="Google Shape;3626;gcec7f57b5e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7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69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7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42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c5772394f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c5772394f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16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3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6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4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cec7f57b5e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cec7f57b5e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89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6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003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767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609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9914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3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ce0f150cec_0_5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ce0f150cec_0_5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 de animação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 – Mostrando apenas o título do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 – Explicando o conceito de FTI ao mesmo tempo que mostra os três blocos coloridos (</a:t>
            </a:r>
            <a:r>
              <a:rPr lang="pt-BR" dirty="0" err="1"/>
              <a:t>Feature</a:t>
            </a:r>
            <a:r>
              <a:rPr lang="pt-BR" dirty="0"/>
              <a:t>, Training e </a:t>
            </a:r>
            <a:r>
              <a:rPr lang="pt-BR" dirty="0" err="1"/>
              <a:t>Inference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 – Abrindo aos poucos os demais componentes do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214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39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9805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368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60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43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481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Verificar possibilidade de aprimorar slide</a:t>
            </a:r>
          </a:p>
        </p:txBody>
      </p:sp>
    </p:spTree>
    <p:extLst>
      <p:ext uri="{BB962C8B-B14F-4D97-AF65-F5344CB8AC3E}">
        <p14:creationId xmlns:p14="http://schemas.microsoft.com/office/powerpoint/2010/main" val="3812691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Dar um zoom no bloco q envolve FEATURE PIPELINE dentro da dinâmica do </a:t>
            </a:r>
            <a:r>
              <a:rPr lang="pt-BR" dirty="0" err="1"/>
              <a:t>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785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2"/>
          <p:cNvSpPr txBox="1">
            <a:spLocks noGrp="1"/>
          </p:cNvSpPr>
          <p:nvPr>
            <p:ph type="title"/>
          </p:nvPr>
        </p:nvSpPr>
        <p:spPr>
          <a:xfrm>
            <a:off x="7200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8" name="Google Shape;3258;p22"/>
          <p:cNvSpPr txBox="1">
            <a:spLocks noGrp="1"/>
          </p:cNvSpPr>
          <p:nvPr>
            <p:ph type="subTitle" idx="1"/>
          </p:nvPr>
        </p:nvSpPr>
        <p:spPr>
          <a:xfrm>
            <a:off x="9226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59" name="Google Shape;3259;p22"/>
          <p:cNvSpPr txBox="1">
            <a:spLocks noGrp="1"/>
          </p:cNvSpPr>
          <p:nvPr>
            <p:ph type="title" idx="2"/>
          </p:nvPr>
        </p:nvSpPr>
        <p:spPr>
          <a:xfrm>
            <a:off x="34038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0" name="Google Shape;3260;p22"/>
          <p:cNvSpPr txBox="1">
            <a:spLocks noGrp="1"/>
          </p:cNvSpPr>
          <p:nvPr>
            <p:ph type="subTitle" idx="3"/>
          </p:nvPr>
        </p:nvSpPr>
        <p:spPr>
          <a:xfrm>
            <a:off x="36064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1" name="Google Shape;3261;p22"/>
          <p:cNvSpPr txBox="1">
            <a:spLocks noGrp="1"/>
          </p:cNvSpPr>
          <p:nvPr>
            <p:ph type="title" idx="4"/>
          </p:nvPr>
        </p:nvSpPr>
        <p:spPr>
          <a:xfrm>
            <a:off x="60876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2" name="Google Shape;3262;p22"/>
          <p:cNvSpPr txBox="1">
            <a:spLocks noGrp="1"/>
          </p:cNvSpPr>
          <p:nvPr>
            <p:ph type="subTitle" idx="5"/>
          </p:nvPr>
        </p:nvSpPr>
        <p:spPr>
          <a:xfrm>
            <a:off x="62902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3" name="Google Shape;326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64" name="Google Shape;3264;p22"/>
          <p:cNvGrpSpPr/>
          <p:nvPr/>
        </p:nvGrpSpPr>
        <p:grpSpPr>
          <a:xfrm rot="-899960" flipH="1">
            <a:off x="6188667" y="3574468"/>
            <a:ext cx="5712171" cy="1532974"/>
            <a:chOff x="4330176" y="-258275"/>
            <a:chExt cx="5712342" cy="1533020"/>
          </a:xfrm>
        </p:grpSpPr>
        <p:sp>
          <p:nvSpPr>
            <p:cNvPr id="3265" name="Google Shape;3265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22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3269" name="Google Shape;3269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0" name="Google Shape;3270;p22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71" name="Google Shape;3271;p22"/>
              <p:cNvSpPr/>
              <p:nvPr/>
            </p:nvSpPr>
            <p:spPr>
              <a:xfrm>
                <a:off x="7301860" y="265849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2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3" name="Google Shape;3273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45" name="Google Shape;3345;p2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3346" name="Google Shape;3346;p2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47" name="Google Shape;3347;p2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2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51" name="Google Shape;3351;p2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2" name="Google Shape;3352;p2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53" name="Google Shape;3353;p26"/>
                <p:cNvSpPr/>
                <p:nvPr/>
              </p:nvSpPr>
              <p:spPr>
                <a:xfrm>
                  <a:off x="6144235" y="-115526"/>
                  <a:ext cx="1253402" cy="48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2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5" name="Google Shape;3355;p2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"/>
          <p:cNvSpPr/>
          <p:nvPr/>
        </p:nvSpPr>
        <p:spPr>
          <a:xfrm>
            <a:off x="277025" y="4186548"/>
            <a:ext cx="2973610" cy="1337688"/>
          </a:xfrm>
          <a:custGeom>
            <a:avLst/>
            <a:gdLst/>
            <a:ahLst/>
            <a:cxnLst/>
            <a:rect l="l" t="t" r="r" b="b"/>
            <a:pathLst>
              <a:path w="153121" h="68882" extrusionOk="0">
                <a:moveTo>
                  <a:pt x="72057" y="1"/>
                </a:moveTo>
                <a:cubicBezTo>
                  <a:pt x="71275" y="1"/>
                  <a:pt x="70492" y="29"/>
                  <a:pt x="69710" y="90"/>
                </a:cubicBezTo>
                <a:cubicBezTo>
                  <a:pt x="64433" y="470"/>
                  <a:pt x="59382" y="2233"/>
                  <a:pt x="54405" y="3990"/>
                </a:cubicBezTo>
                <a:cubicBezTo>
                  <a:pt x="37038" y="10038"/>
                  <a:pt x="19664" y="16081"/>
                  <a:pt x="2370" y="22202"/>
                </a:cubicBezTo>
                <a:lnTo>
                  <a:pt x="0" y="21896"/>
                </a:lnTo>
                <a:lnTo>
                  <a:pt x="0" y="68269"/>
                </a:lnTo>
                <a:cubicBezTo>
                  <a:pt x="51038" y="68502"/>
                  <a:pt x="102082" y="68655"/>
                  <a:pt x="153120" y="68881"/>
                </a:cubicBezTo>
                <a:lnTo>
                  <a:pt x="153120" y="17078"/>
                </a:lnTo>
                <a:cubicBezTo>
                  <a:pt x="143711" y="12946"/>
                  <a:pt x="132918" y="13632"/>
                  <a:pt x="122744" y="12254"/>
                </a:cubicBezTo>
                <a:cubicBezTo>
                  <a:pt x="110573" y="10571"/>
                  <a:pt x="99022" y="5980"/>
                  <a:pt x="87157" y="2613"/>
                </a:cubicBezTo>
                <a:cubicBezTo>
                  <a:pt x="82246" y="1222"/>
                  <a:pt x="77165" y="1"/>
                  <a:pt x="720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11"/>
          <p:cNvGrpSpPr/>
          <p:nvPr/>
        </p:nvGrpSpPr>
        <p:grpSpPr>
          <a:xfrm>
            <a:off x="-159570" y="3860807"/>
            <a:ext cx="9519791" cy="1511086"/>
            <a:chOff x="5294025" y="2067225"/>
            <a:chExt cx="1935625" cy="307250"/>
          </a:xfrm>
        </p:grpSpPr>
        <p:sp>
          <p:nvSpPr>
            <p:cNvPr id="1332" name="Google Shape;1332;p11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11"/>
          <p:cNvSpPr/>
          <p:nvPr/>
        </p:nvSpPr>
        <p:spPr>
          <a:xfrm>
            <a:off x="-1345904" y="-801898"/>
            <a:ext cx="5293111" cy="2174812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1"/>
          <p:cNvSpPr/>
          <p:nvPr/>
        </p:nvSpPr>
        <p:spPr>
          <a:xfrm rot="-7200023">
            <a:off x="7382643" y="2175195"/>
            <a:ext cx="4004897" cy="1645515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8" name="Google Shape;1338;p11"/>
          <p:cNvPicPr preferRelativeResize="0"/>
          <p:nvPr/>
        </p:nvPicPr>
        <p:blipFill rotWithShape="1">
          <a:blip r:embed="rId2">
            <a:alphaModFix/>
          </a:blip>
          <a:srcRect l="7246" t="63698" r="13981"/>
          <a:stretch/>
        </p:blipFill>
        <p:spPr>
          <a:xfrm>
            <a:off x="-128075" y="3355344"/>
            <a:ext cx="9539650" cy="24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286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0" name="Google Shape;1340;p11"/>
          <p:cNvSpPr txBox="1">
            <a:spLocks noGrp="1"/>
          </p:cNvSpPr>
          <p:nvPr>
            <p:ph type="subTitle" idx="1"/>
          </p:nvPr>
        </p:nvSpPr>
        <p:spPr>
          <a:xfrm>
            <a:off x="1284000" y="2846982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8" r:id="rId11"/>
    <p:sldLayoutId id="2147483672" r:id="rId12"/>
    <p:sldLayoutId id="2147483674" r:id="rId13"/>
    <p:sldLayoutId id="2147483675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50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5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5/file/86df7dcfd896fcaf2674f757a2463eba-Paper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ecton.ai/blog/devops-ml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39.png"/><Relationship Id="rId21" Type="http://schemas.openxmlformats.org/officeDocument/2006/relationships/image" Target="../media/image74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18" Type="http://schemas.openxmlformats.org/officeDocument/2006/relationships/image" Target="../media/image54.png"/><Relationship Id="rId3" Type="http://schemas.openxmlformats.org/officeDocument/2006/relationships/image" Target="../media/image60.png"/><Relationship Id="rId21" Type="http://schemas.openxmlformats.org/officeDocument/2006/relationships/image" Target="../media/image71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39.png"/><Relationship Id="rId19" Type="http://schemas.openxmlformats.org/officeDocument/2006/relationships/image" Target="../media/image14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75.png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hyperlink" Target="https://www.amazon.com.br/Feature-Engineering-Bookcamp-Sinan-Ozdemir/dp/1617299790" TargetMode="Externa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59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6.png"/><Relationship Id="rId7" Type="http://schemas.openxmlformats.org/officeDocument/2006/relationships/hyperlink" Target="https://www.hopsworks.ai/dictionary/model-independent-transform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hyperlink" Target="https://www.hopsworks.ai/dictionary/on-demand-transformation" TargetMode="External"/><Relationship Id="rId4" Type="http://schemas.openxmlformats.org/officeDocument/2006/relationships/image" Target="../media/image87.png"/><Relationship Id="rId9" Type="http://schemas.openxmlformats.org/officeDocument/2006/relationships/hyperlink" Target="https://www.hopsworks.ai/dictionary/model-dependent-transformation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103.png"/><Relationship Id="rId26" Type="http://schemas.openxmlformats.org/officeDocument/2006/relationships/image" Target="../media/image41.png"/><Relationship Id="rId3" Type="http://schemas.openxmlformats.org/officeDocument/2006/relationships/image" Target="../media/image60.png"/><Relationship Id="rId21" Type="http://schemas.openxmlformats.org/officeDocument/2006/relationships/image" Target="../media/image105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openxmlformats.org/officeDocument/2006/relationships/image" Target="../media/image102.svg"/><Relationship Id="rId25" Type="http://schemas.openxmlformats.org/officeDocument/2006/relationships/image" Target="../media/image39.png"/><Relationship Id="rId3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1.png"/><Relationship Id="rId20" Type="http://schemas.openxmlformats.org/officeDocument/2006/relationships/image" Target="../media/image68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70.svg"/><Relationship Id="rId24" Type="http://schemas.openxmlformats.org/officeDocument/2006/relationships/image" Target="../media/image107.png"/><Relationship Id="rId32" Type="http://schemas.openxmlformats.org/officeDocument/2006/relationships/image" Target="../media/image112.png"/><Relationship Id="rId5" Type="http://schemas.openxmlformats.org/officeDocument/2006/relationships/image" Target="../media/image62.png"/><Relationship Id="rId15" Type="http://schemas.openxmlformats.org/officeDocument/2006/relationships/image" Target="../media/image100.png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10" Type="http://schemas.openxmlformats.org/officeDocument/2006/relationships/image" Target="../media/image69.png"/><Relationship Id="rId19" Type="http://schemas.openxmlformats.org/officeDocument/2006/relationships/image" Target="../media/image104.png"/><Relationship Id="rId31" Type="http://schemas.openxmlformats.org/officeDocument/2006/relationships/image" Target="../media/image111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99.png"/><Relationship Id="rId22" Type="http://schemas.openxmlformats.org/officeDocument/2006/relationships/image" Target="../media/image40.png"/><Relationship Id="rId27" Type="http://schemas.openxmlformats.org/officeDocument/2006/relationships/hyperlink" Target="https://www.tecton.ai/blog/what-is-a-feature-store/?utm_source=LinkedIn&amp;utm_medium=Email&amp;utm_campaign=Data_Hackers&amp;utm_content=" TargetMode="External"/><Relationship Id="rId30" Type="http://schemas.openxmlformats.org/officeDocument/2006/relationships/image" Target="../media/image110.png"/><Relationship Id="rId8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4.png"/><Relationship Id="rId18" Type="http://schemas.openxmlformats.org/officeDocument/2006/relationships/image" Target="../media/image14.png"/><Relationship Id="rId3" Type="http://schemas.openxmlformats.org/officeDocument/2006/relationships/image" Target="../media/image114.png"/><Relationship Id="rId7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2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109.png"/><Relationship Id="rId5" Type="http://schemas.openxmlformats.org/officeDocument/2006/relationships/image" Target="../media/image116.png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19" Type="http://schemas.openxmlformats.org/officeDocument/2006/relationships/image" Target="../media/image67.png"/><Relationship Id="rId4" Type="http://schemas.openxmlformats.org/officeDocument/2006/relationships/image" Target="../media/image115.png"/><Relationship Id="rId9" Type="http://schemas.openxmlformats.org/officeDocument/2006/relationships/image" Target="../media/image103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4.png"/><Relationship Id="rId18" Type="http://schemas.openxmlformats.org/officeDocument/2006/relationships/image" Target="../media/image102.svg"/><Relationship Id="rId3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openxmlformats.org/officeDocument/2006/relationships/image" Target="../media/image99.png"/><Relationship Id="rId10" Type="http://schemas.openxmlformats.org/officeDocument/2006/relationships/image" Target="../media/image111.png"/><Relationship Id="rId19" Type="http://schemas.openxmlformats.org/officeDocument/2006/relationships/image" Target="../media/image103.png"/><Relationship Id="rId4" Type="http://schemas.openxmlformats.org/officeDocument/2006/relationships/image" Target="../media/image118.png"/><Relationship Id="rId9" Type="http://schemas.openxmlformats.org/officeDocument/2006/relationships/image" Target="../media/image68.png"/><Relationship Id="rId1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119.png"/><Relationship Id="rId7" Type="http://schemas.openxmlformats.org/officeDocument/2006/relationships/image" Target="../media/image68.png"/><Relationship Id="rId12" Type="http://schemas.openxmlformats.org/officeDocument/2006/relationships/image" Target="../media/image99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67.png"/><Relationship Id="rId5" Type="http://schemas.openxmlformats.org/officeDocument/2006/relationships/image" Target="../media/image121.png"/><Relationship Id="rId15" Type="http://schemas.openxmlformats.org/officeDocument/2006/relationships/image" Target="../media/image102.svg"/><Relationship Id="rId10" Type="http://schemas.openxmlformats.org/officeDocument/2006/relationships/image" Target="../media/image14.png"/><Relationship Id="rId19" Type="http://schemas.openxmlformats.org/officeDocument/2006/relationships/image" Target="../media/image110.png"/><Relationship Id="rId4" Type="http://schemas.openxmlformats.org/officeDocument/2006/relationships/image" Target="../media/image120.png"/><Relationship Id="rId9" Type="http://schemas.openxmlformats.org/officeDocument/2006/relationships/image" Target="../media/image113.png"/><Relationship Id="rId1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122.png"/><Relationship Id="rId21" Type="http://schemas.openxmlformats.org/officeDocument/2006/relationships/image" Target="../media/image104.png"/><Relationship Id="rId7" Type="http://schemas.openxmlformats.org/officeDocument/2006/relationships/image" Target="../media/image126.svg"/><Relationship Id="rId12" Type="http://schemas.openxmlformats.org/officeDocument/2006/relationships/image" Target="../media/image99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67.png"/><Relationship Id="rId5" Type="http://schemas.openxmlformats.org/officeDocument/2006/relationships/image" Target="../media/image124.png"/><Relationship Id="rId15" Type="http://schemas.openxmlformats.org/officeDocument/2006/relationships/image" Target="../media/image102.svg"/><Relationship Id="rId10" Type="http://schemas.openxmlformats.org/officeDocument/2006/relationships/image" Target="../media/image14.png"/><Relationship Id="rId19" Type="http://schemas.openxmlformats.org/officeDocument/2006/relationships/image" Target="../media/image110.png"/><Relationship Id="rId4" Type="http://schemas.openxmlformats.org/officeDocument/2006/relationships/image" Target="../media/image123.png"/><Relationship Id="rId9" Type="http://schemas.openxmlformats.org/officeDocument/2006/relationships/image" Target="../media/image113.png"/><Relationship Id="rId14" Type="http://schemas.openxmlformats.org/officeDocument/2006/relationships/image" Target="../media/image101.png"/><Relationship Id="rId2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9.png"/><Relationship Id="rId1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image" Target="../media/image103.png"/><Relationship Id="rId5" Type="http://schemas.openxmlformats.org/officeDocument/2006/relationships/image" Target="../media/image14.png"/><Relationship Id="rId15" Type="http://schemas.openxmlformats.org/officeDocument/2006/relationships/image" Target="../media/image111.png"/><Relationship Id="rId10" Type="http://schemas.openxmlformats.org/officeDocument/2006/relationships/image" Target="../media/image102.svg"/><Relationship Id="rId19" Type="http://schemas.openxmlformats.org/officeDocument/2006/relationships/image" Target="../media/image113.png"/><Relationship Id="rId4" Type="http://schemas.openxmlformats.org/officeDocument/2006/relationships/image" Target="../media/image128.png"/><Relationship Id="rId9" Type="http://schemas.openxmlformats.org/officeDocument/2006/relationships/image" Target="../media/image101.png"/><Relationship Id="rId1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hyperlink" Target="https://www.hopsworks.ai/dictionary/feature-store" TargetMode="External"/><Relationship Id="rId9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5.png"/><Relationship Id="rId7" Type="http://schemas.openxmlformats.org/officeDocument/2006/relationships/hyperlink" Target="https://docs.feast.dev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6.png"/><Relationship Id="rId11" Type="http://schemas.openxmlformats.org/officeDocument/2006/relationships/hyperlink" Target="https://www.hopsworks.ai/dictionary/model-independent-transformations" TargetMode="External"/><Relationship Id="rId5" Type="http://schemas.openxmlformats.org/officeDocument/2006/relationships/image" Target="../media/image84.png"/><Relationship Id="rId10" Type="http://schemas.openxmlformats.org/officeDocument/2006/relationships/image" Target="../media/image137.jpeg"/><Relationship Id="rId4" Type="http://schemas.openxmlformats.org/officeDocument/2006/relationships/hyperlink" Target="https://www.tecton.ai/" TargetMode="External"/><Relationship Id="rId9" Type="http://schemas.openxmlformats.org/officeDocument/2006/relationships/hyperlink" Target="https://www.hopsworks.ai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hyperlink" Target="https://www.datamesh-architecture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0.svg"/><Relationship Id="rId4" Type="http://schemas.openxmlformats.org/officeDocument/2006/relationships/image" Target="../media/image139.png"/><Relationship Id="rId9" Type="http://schemas.openxmlformats.org/officeDocument/2006/relationships/image" Target="../media/image132.png"/><Relationship Id="rId1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151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8.jpg"/><Relationship Id="rId7" Type="http://schemas.openxmlformats.org/officeDocument/2006/relationships/image" Target="../media/image47.png"/><Relationship Id="rId12" Type="http://schemas.openxmlformats.org/officeDocument/2006/relationships/image" Target="../media/image46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svg"/><Relationship Id="rId1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35772" y="1942364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68492" y="2955924"/>
            <a:ext cx="2667279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e boas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práticas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implementação</a:t>
            </a:r>
            <a:endParaRPr lang="en-US" i="1" dirty="0">
              <a:solidFill>
                <a:schemeClr val="bg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34F63140-22CA-F7D4-E2BC-836A5094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5" y="3658457"/>
            <a:ext cx="619024" cy="61902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6CDD2-E008-E2DA-BA9D-86695AD8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76" y="933451"/>
            <a:ext cx="468412" cy="470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97688-449A-1EBA-AE3C-CA3D0760087A}"/>
              </a:ext>
            </a:extLst>
          </p:cNvPr>
          <p:cNvSpPr txBox="1"/>
          <p:nvPr/>
        </p:nvSpPr>
        <p:spPr>
          <a:xfrm>
            <a:off x="1292836" y="906243"/>
            <a:ext cx="2154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9" name="Google Shape;3409;p34">
            <a:extLst>
              <a:ext uri="{FF2B5EF4-FFF2-40B4-BE49-F238E27FC236}">
                <a16:creationId xmlns:a16="http://schemas.microsoft.com/office/drawing/2014/main" id="{985294B9-EF80-FEC1-8FD5-FE3F54DEA046}"/>
              </a:ext>
            </a:extLst>
          </p:cNvPr>
          <p:cNvSpPr txBox="1">
            <a:spLocks/>
          </p:cNvSpPr>
          <p:nvPr/>
        </p:nvSpPr>
        <p:spPr>
          <a:xfrm>
            <a:off x="1311886" y="1139678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sz="1000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Apresenta</a:t>
            </a:r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  <p:sp>
        <p:nvSpPr>
          <p:cNvPr id="10" name="Google Shape;3409;p34">
            <a:extLst>
              <a:ext uri="{FF2B5EF4-FFF2-40B4-BE49-F238E27FC236}">
                <a16:creationId xmlns:a16="http://schemas.microsoft.com/office/drawing/2014/main" id="{116C18F0-3EAB-4639-40B6-6E9056F8B7AB}"/>
              </a:ext>
            </a:extLst>
          </p:cNvPr>
          <p:cNvSpPr txBox="1">
            <a:spLocks/>
          </p:cNvSpPr>
          <p:nvPr/>
        </p:nvSpPr>
        <p:spPr>
          <a:xfrm>
            <a:off x="671704" y="4277481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/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Thiago Panini</a:t>
            </a:r>
          </a:p>
        </p:txBody>
      </p: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32" name="Picture 31" descr="A person holding weights on a rope&#10;&#10;Description automatically generated">
            <a:extLst>
              <a:ext uri="{FF2B5EF4-FFF2-40B4-BE49-F238E27FC236}">
                <a16:creationId xmlns:a16="http://schemas.microsoft.com/office/drawing/2014/main" id="{BA130FA3-1F1D-299C-6B80-AAE22B4EF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5690" y="2399982"/>
            <a:ext cx="471028" cy="4710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B047C3-0E01-37E9-8A1A-504A7C21A6DD}"/>
              </a:ext>
            </a:extLst>
          </p:cNvPr>
          <p:cNvSpPr txBox="1"/>
          <p:nvPr/>
        </p:nvSpPr>
        <p:spPr>
          <a:xfrm>
            <a:off x="5515017" y="2935367"/>
            <a:ext cx="12213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“Deploy” em ambiente não produtivo</a:t>
            </a:r>
          </a:p>
        </p:txBody>
      </p:sp>
      <p:pic>
        <p:nvPicPr>
          <p:cNvPr id="44" name="Picture 43" descr="A black and white symbol&#10;&#10;Description automatically generated">
            <a:extLst>
              <a:ext uri="{FF2B5EF4-FFF2-40B4-BE49-F238E27FC236}">
                <a16:creationId xmlns:a16="http://schemas.microsoft.com/office/drawing/2014/main" id="{DD197E62-609E-6A6B-5D58-92F131353B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466" y="2273839"/>
            <a:ext cx="769571" cy="7695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0E098C-8B67-383E-71C9-8BE2F9DCC315}"/>
              </a:ext>
            </a:extLst>
          </p:cNvPr>
          <p:cNvSpPr txBox="1"/>
          <p:nvPr/>
        </p:nvSpPr>
        <p:spPr>
          <a:xfrm>
            <a:off x="6584738" y="2928013"/>
            <a:ext cx="1107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Intervenção manual recorrente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grey and black file cabinet&#10;&#10;Description automatically generated">
            <a:extLst>
              <a:ext uri="{FF2B5EF4-FFF2-40B4-BE49-F238E27FC236}">
                <a16:creationId xmlns:a16="http://schemas.microsoft.com/office/drawing/2014/main" id="{DB435775-D669-C400-8D1B-187D64356A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9082" y="2428250"/>
            <a:ext cx="448274" cy="4482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9941557-F856-9BD6-DB1A-29EE90413A6E}"/>
              </a:ext>
            </a:extLst>
          </p:cNvPr>
          <p:cNvSpPr txBox="1"/>
          <p:nvPr/>
        </p:nvSpPr>
        <p:spPr>
          <a:xfrm>
            <a:off x="7639625" y="2978377"/>
            <a:ext cx="1107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Engavetamento da inteligência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74485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30EFC-134E-2F5E-9508-AB433068D763}"/>
              </a:ext>
            </a:extLst>
          </p:cNvPr>
          <p:cNvSpPr/>
          <p:nvPr/>
        </p:nvSpPr>
        <p:spPr>
          <a:xfrm>
            <a:off x="623490" y="1257300"/>
            <a:ext cx="8282385" cy="2784671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21" name="Picture 20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C8A60-1C74-E36C-3FAC-D6E4A7723027}"/>
              </a:ext>
            </a:extLst>
          </p:cNvPr>
          <p:cNvSpPr txBox="1"/>
          <p:nvPr/>
        </p:nvSpPr>
        <p:spPr>
          <a:xfrm>
            <a:off x="1868962" y="3934375"/>
            <a:ext cx="3672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Falsa impressão de que apenas esta pequena peça do processo seja capaz de </a:t>
            </a:r>
            <a:r>
              <a:rPr lang="pt-BR" sz="16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ganhar o jogo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BA8399-A38C-9C91-FDF6-FC6CB4F689B4}"/>
              </a:ext>
            </a:extLst>
          </p:cNvPr>
          <p:cNvCxnSpPr>
            <a:cxnSpLocks/>
          </p:cNvCxnSpPr>
          <p:nvPr/>
        </p:nvCxnSpPr>
        <p:spPr>
          <a:xfrm>
            <a:off x="3619500" y="3378487"/>
            <a:ext cx="0" cy="4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867293" y="3940385"/>
            <a:ext cx="7334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Hidden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Techincal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Debt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Machine Learning Systems.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D.Sculley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et al. (2015)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44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43917" y="3150939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KEVIN STUMPF, CTO @ TECTON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736218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“Apesar de soluções de MLOps terem surgido para auxiliar na extração de valor com Machine Learning, seu principal desafio continua sendo os </a:t>
            </a:r>
            <a:r>
              <a:rPr lang="en" sz="28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dados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1026" name="Picture 2" descr="Kevin Stumpf">
            <a:extLst>
              <a:ext uri="{FF2B5EF4-FFF2-40B4-BE49-F238E27FC236}">
                <a16:creationId xmlns:a16="http://schemas.microsoft.com/office/drawing/2014/main" id="{E98BD9CB-0580-53E4-2A84-5C2583B0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8" y="3150939"/>
            <a:ext cx="657773" cy="6577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84713" y="3558633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 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for ML Data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24F019-8F62-137F-80B1-47A7E1FA9601}"/>
              </a:ext>
            </a:extLst>
          </p:cNvPr>
          <p:cNvGrpSpPr/>
          <p:nvPr/>
        </p:nvGrpSpPr>
        <p:grpSpPr>
          <a:xfrm>
            <a:off x="2048392" y="1558977"/>
            <a:ext cx="1112520" cy="2207736"/>
            <a:chOff x="2048392" y="1558977"/>
            <a:chExt cx="1112520" cy="220773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13FCA10-FF56-1261-DB7E-C59976B5B8BF}"/>
                </a:ext>
              </a:extLst>
            </p:cNvPr>
            <p:cNvSpPr/>
            <p:nvPr/>
          </p:nvSpPr>
          <p:spPr>
            <a:xfrm>
              <a:off x="2048392" y="1558977"/>
              <a:ext cx="1112520" cy="629099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FCD0B-44C0-63CB-33C6-D495BAC9CA60}"/>
                </a:ext>
              </a:extLst>
            </p:cNvPr>
            <p:cNvSpPr txBox="1"/>
            <p:nvPr/>
          </p:nvSpPr>
          <p:spPr>
            <a:xfrm>
              <a:off x="2096039" y="166577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Obtenção dos Dados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ABE7D0-8E81-45BC-3174-482C610A6354}"/>
                </a:ext>
              </a:extLst>
            </p:cNvPr>
            <p:cNvSpPr/>
            <p:nvPr/>
          </p:nvSpPr>
          <p:spPr>
            <a:xfrm>
              <a:off x="2048392" y="2887006"/>
              <a:ext cx="1112520" cy="879707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E6AC4-DFD6-ED2A-EA3C-54B4B6662437}"/>
                </a:ext>
              </a:extLst>
            </p:cNvPr>
            <p:cNvSpPr txBox="1"/>
            <p:nvPr/>
          </p:nvSpPr>
          <p:spPr>
            <a:xfrm>
              <a:off x="2096039" y="3085235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Extração das </a:t>
              </a:r>
              <a:r>
                <a:rPr lang="pt-BR" sz="1050" dirty="0">
                  <a:solidFill>
                    <a:schemeClr val="accent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Features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0C4DC34-348E-70CB-4976-D9CFF794C1FC}"/>
                </a:ext>
              </a:extLst>
            </p:cNvPr>
            <p:cNvSpPr/>
            <p:nvPr/>
          </p:nvSpPr>
          <p:spPr>
            <a:xfrm>
              <a:off x="2048392" y="2256494"/>
              <a:ext cx="1112520" cy="570778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A2E642-BA94-5FD4-3012-83DBBD5BFBD3}"/>
                </a:ext>
              </a:extLst>
            </p:cNvPr>
            <p:cNvSpPr txBox="1"/>
            <p:nvPr/>
          </p:nvSpPr>
          <p:spPr>
            <a:xfrm>
              <a:off x="2075561" y="2328998"/>
              <a:ext cx="10620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Verificação dos Dados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3FDBA6-70CA-1747-46F1-AE747C3E2037}"/>
              </a:ext>
            </a:extLst>
          </p:cNvPr>
          <p:cNvGrpSpPr/>
          <p:nvPr/>
        </p:nvGrpSpPr>
        <p:grpSpPr>
          <a:xfrm>
            <a:off x="867293" y="1558977"/>
            <a:ext cx="7380077" cy="2210760"/>
            <a:chOff x="867293" y="1558977"/>
            <a:chExt cx="7380077" cy="22107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F6B26F3-9264-B0B7-FFEC-5A83EE13EA44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CAB1ED-4901-9DEA-3873-1A58A200D119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792E39-135D-0B97-B33E-DD0D2CB39E56}"/>
                </a:ext>
              </a:extLst>
            </p:cNvPr>
            <p:cNvSpPr/>
            <p:nvPr/>
          </p:nvSpPr>
          <p:spPr>
            <a:xfrm>
              <a:off x="867293" y="1558977"/>
              <a:ext cx="1112520" cy="2210760"/>
            </a:xfrm>
            <a:prstGeom prst="roundRect">
              <a:avLst>
                <a:gd name="adj" fmla="val 470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2A2DD1-CED0-4390-0C93-163B80583BB8}"/>
                </a:ext>
              </a:extLst>
            </p:cNvPr>
            <p:cNvSpPr/>
            <p:nvPr/>
          </p:nvSpPr>
          <p:spPr>
            <a:xfrm>
              <a:off x="3230721" y="1558977"/>
              <a:ext cx="2494321" cy="831922"/>
            </a:xfrm>
            <a:prstGeom prst="roundRect">
              <a:avLst>
                <a:gd name="adj" fmla="val 512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B02DF8-EFC6-9955-514B-738D3D481DBE}"/>
                </a:ext>
              </a:extLst>
            </p:cNvPr>
            <p:cNvSpPr/>
            <p:nvPr/>
          </p:nvSpPr>
          <p:spPr>
            <a:xfrm>
              <a:off x="3229490" y="2887006"/>
              <a:ext cx="2495552" cy="879707"/>
            </a:xfrm>
            <a:prstGeom prst="roundRect">
              <a:avLst>
                <a:gd name="adj" fmla="val 6142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6F4FA-E1D6-0DF2-F4FC-B01DF4DDD93A}"/>
                </a:ext>
              </a:extLst>
            </p:cNvPr>
            <p:cNvSpPr txBox="1"/>
            <p:nvPr/>
          </p:nvSpPr>
          <p:spPr>
            <a:xfrm>
              <a:off x="913013" y="243526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Configuração do Ambiente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F170EA-42AA-9FC9-7307-62A04461B59C}"/>
                </a:ext>
              </a:extLst>
            </p:cNvPr>
            <p:cNvSpPr txBox="1"/>
            <p:nvPr/>
          </p:nvSpPr>
          <p:spPr>
            <a:xfrm>
              <a:off x="3309026" y="3119110"/>
              <a:ext cx="228219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Gerenciamento dos Processos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D76E9D-4BE3-B5E6-7F47-6B580F5BD4DC}"/>
                </a:ext>
              </a:extLst>
            </p:cNvPr>
            <p:cNvSpPr/>
            <p:nvPr/>
          </p:nvSpPr>
          <p:spPr>
            <a:xfrm>
              <a:off x="4013400" y="2455334"/>
              <a:ext cx="1711642" cy="371938"/>
            </a:xfrm>
            <a:prstGeom prst="roundRect">
              <a:avLst>
                <a:gd name="adj" fmla="val 1388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6F1503-45C5-1341-D292-EC40970336CD}"/>
                </a:ext>
              </a:extLst>
            </p:cNvPr>
            <p:cNvSpPr txBox="1"/>
            <p:nvPr/>
          </p:nvSpPr>
          <p:spPr>
            <a:xfrm>
              <a:off x="4025782" y="2511877"/>
              <a:ext cx="169926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Análise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247BBB-F5B4-EE47-215B-8BC722E3D92E}"/>
                </a:ext>
              </a:extLst>
            </p:cNvPr>
            <p:cNvSpPr txBox="1"/>
            <p:nvPr/>
          </p:nvSpPr>
          <p:spPr>
            <a:xfrm>
              <a:off x="3409783" y="1777642"/>
              <a:ext cx="214191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Gerenciamento de Recursos para Machine Learning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96E9BB-6490-D42C-B1CE-24CDF9FA5D86}"/>
                </a:ext>
              </a:extLst>
            </p:cNvPr>
            <p:cNvSpPr/>
            <p:nvPr/>
          </p:nvSpPr>
          <p:spPr>
            <a:xfrm>
              <a:off x="5811680" y="1558977"/>
              <a:ext cx="1205867" cy="2210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009193-1976-1C4D-5C3A-D292CA364DB4}"/>
                </a:ext>
              </a:extLst>
            </p:cNvPr>
            <p:cNvSpPr txBox="1"/>
            <p:nvPr/>
          </p:nvSpPr>
          <p:spPr>
            <a:xfrm>
              <a:off x="5882482" y="2350295"/>
              <a:ext cx="106203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Infraestrutura para Servir os Modelos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452F7DE-660A-1C53-5577-5C63B5228E22}"/>
                </a:ext>
              </a:extLst>
            </p:cNvPr>
            <p:cNvSpPr/>
            <p:nvPr/>
          </p:nvSpPr>
          <p:spPr>
            <a:xfrm>
              <a:off x="7087356" y="1558977"/>
              <a:ext cx="1114162" cy="2210400"/>
            </a:xfrm>
            <a:prstGeom prst="roundRect">
              <a:avLst>
                <a:gd name="adj" fmla="val 4931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BC72A2-CDBE-80EE-CDCE-F96FEAC2D431}"/>
                </a:ext>
              </a:extLst>
            </p:cNvPr>
            <p:cNvSpPr txBox="1"/>
            <p:nvPr/>
          </p:nvSpPr>
          <p:spPr>
            <a:xfrm>
              <a:off x="7041503" y="2511877"/>
              <a:ext cx="12058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Monitoramento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D017A5-97C8-C568-C4FA-C7C293E195CB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AFE7F7-5343-A741-0541-9C6F858D36FF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ADD842-C0D9-B092-7D5E-867511EF8679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</p:spTree>
    <p:extLst>
      <p:ext uri="{BB962C8B-B14F-4D97-AF65-F5344CB8AC3E}">
        <p14:creationId xmlns:p14="http://schemas.microsoft.com/office/powerpoint/2010/main" val="10034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</a:t>
            </a:r>
            <a:r>
              <a:rPr lang="pt-BR" sz="105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B40009-FE80-E5E1-CD40-8A0802D86E0A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AF3C6-F8E5-0351-5B0B-B1CB226D6E4A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AF98B-79F6-F22C-4DF2-28F7FCC33ADD}"/>
              </a:ext>
            </a:extLst>
          </p:cNvPr>
          <p:cNvSpPr/>
          <p:nvPr/>
        </p:nvSpPr>
        <p:spPr>
          <a:xfrm>
            <a:off x="735241" y="1451925"/>
            <a:ext cx="1274160" cy="2401624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7E781-57B6-FB8B-CED4-CA65E89A012B}"/>
              </a:ext>
            </a:extLst>
          </p:cNvPr>
          <p:cNvSpPr/>
          <p:nvPr/>
        </p:nvSpPr>
        <p:spPr>
          <a:xfrm>
            <a:off x="3203756" y="1503588"/>
            <a:ext cx="5072951" cy="2349961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5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98E03-0AA2-B9DC-DD16-095203504108}"/>
              </a:ext>
            </a:extLst>
          </p:cNvPr>
          <p:cNvGrpSpPr/>
          <p:nvPr/>
        </p:nvGrpSpPr>
        <p:grpSpPr>
          <a:xfrm>
            <a:off x="5982133" y="659594"/>
            <a:ext cx="2862484" cy="1268993"/>
            <a:chOff x="5982133" y="659594"/>
            <a:chExt cx="2862484" cy="1268993"/>
          </a:xfrm>
        </p:grpSpPr>
        <p:sp>
          <p:nvSpPr>
            <p:cNvPr id="19" name="Google Shape;3441;p36">
              <a:extLst>
                <a:ext uri="{FF2B5EF4-FFF2-40B4-BE49-F238E27FC236}">
                  <a16:creationId xmlns:a16="http://schemas.microsoft.com/office/drawing/2014/main" id="{B75D429A-591C-D0EF-412C-A82E2E569237}"/>
                </a:ext>
              </a:extLst>
            </p:cNvPr>
            <p:cNvSpPr txBox="1">
              <a:spLocks/>
            </p:cNvSpPr>
            <p:nvPr/>
          </p:nvSpPr>
          <p:spPr>
            <a:xfrm>
              <a:off x="6505484" y="659594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C29EB1-1775-B520-AADF-06C054733860}"/>
                </a:ext>
              </a:extLst>
            </p:cNvPr>
            <p:cNvSpPr/>
            <p:nvPr/>
          </p:nvSpPr>
          <p:spPr>
            <a:xfrm>
              <a:off x="5982133" y="814161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36C81-0A5D-9D46-15CF-E9050C822DD6}"/>
              </a:ext>
            </a:extLst>
          </p:cNvPr>
          <p:cNvGrpSpPr/>
          <p:nvPr/>
        </p:nvGrpSpPr>
        <p:grpSpPr>
          <a:xfrm>
            <a:off x="1991308" y="3460432"/>
            <a:ext cx="3125929" cy="1268877"/>
            <a:chOff x="1991308" y="3460432"/>
            <a:chExt cx="3125929" cy="1268877"/>
          </a:xfrm>
        </p:grpSpPr>
        <p:sp>
          <p:nvSpPr>
            <p:cNvPr id="2186" name="Google Shape;3441;p36">
              <a:extLst>
                <a:ext uri="{FF2B5EF4-FFF2-40B4-BE49-F238E27FC236}">
                  <a16:creationId xmlns:a16="http://schemas.microsoft.com/office/drawing/2014/main" id="{5A05F7F7-EB2A-922C-F91D-0E6DBF784237}"/>
                </a:ext>
              </a:extLst>
            </p:cNvPr>
            <p:cNvSpPr txBox="1">
              <a:spLocks/>
            </p:cNvSpPr>
            <p:nvPr/>
          </p:nvSpPr>
          <p:spPr>
            <a:xfrm>
              <a:off x="2528746" y="346043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03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C0696B24-EF1A-98D1-1566-55B04A17362E}"/>
                </a:ext>
              </a:extLst>
            </p:cNvPr>
            <p:cNvSpPr/>
            <p:nvPr/>
          </p:nvSpPr>
          <p:spPr>
            <a:xfrm>
              <a:off x="1991308" y="361488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B1A4C0-88E0-DF29-7017-48B04A439605}"/>
              </a:ext>
            </a:extLst>
          </p:cNvPr>
          <p:cNvGrpSpPr/>
          <p:nvPr/>
        </p:nvGrpSpPr>
        <p:grpSpPr>
          <a:xfrm>
            <a:off x="1995136" y="2037622"/>
            <a:ext cx="3125929" cy="1268877"/>
            <a:chOff x="1995136" y="2037622"/>
            <a:chExt cx="3125929" cy="1268877"/>
          </a:xfrm>
        </p:grpSpPr>
        <p:sp>
          <p:nvSpPr>
            <p:cNvPr id="2057" name="Google Shape;3441;p36">
              <a:extLst>
                <a:ext uri="{FF2B5EF4-FFF2-40B4-BE49-F238E27FC236}">
                  <a16:creationId xmlns:a16="http://schemas.microsoft.com/office/drawing/2014/main" id="{DF49DE5A-126A-EF14-1972-8934BCEEEF4D}"/>
                </a:ext>
              </a:extLst>
            </p:cNvPr>
            <p:cNvSpPr txBox="1">
              <a:spLocks/>
            </p:cNvSpPr>
            <p:nvPr/>
          </p:nvSpPr>
          <p:spPr>
            <a:xfrm>
              <a:off x="2532574" y="203762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02</a:t>
              </a:r>
            </a:p>
          </p:txBody>
        </p:sp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5DFB64F7-80EE-581A-9EA0-C79FC1677AD8}"/>
                </a:ext>
              </a:extLst>
            </p:cNvPr>
            <p:cNvSpPr/>
            <p:nvPr/>
          </p:nvSpPr>
          <p:spPr>
            <a:xfrm>
              <a:off x="1995136" y="219207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BAC9FF-A49B-C99A-65C2-EE780C04F357}"/>
              </a:ext>
            </a:extLst>
          </p:cNvPr>
          <p:cNvGrpSpPr/>
          <p:nvPr/>
        </p:nvGrpSpPr>
        <p:grpSpPr>
          <a:xfrm>
            <a:off x="2006052" y="659710"/>
            <a:ext cx="3125929" cy="1268877"/>
            <a:chOff x="2006052" y="659710"/>
            <a:chExt cx="3125929" cy="1268877"/>
          </a:xfrm>
        </p:grpSpPr>
        <p:sp>
          <p:nvSpPr>
            <p:cNvPr id="30" name="Google Shape;3441;p36">
              <a:extLst>
                <a:ext uri="{FF2B5EF4-FFF2-40B4-BE49-F238E27FC236}">
                  <a16:creationId xmlns:a16="http://schemas.microsoft.com/office/drawing/2014/main" id="{240A9234-700A-03FC-4EAE-57FB9720265F}"/>
                </a:ext>
              </a:extLst>
            </p:cNvPr>
            <p:cNvSpPr txBox="1">
              <a:spLocks/>
            </p:cNvSpPr>
            <p:nvPr/>
          </p:nvSpPr>
          <p:spPr>
            <a:xfrm>
              <a:off x="2543490" y="659710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8F31696-64F2-76BC-E0AD-34FCEE6E8ED8}"/>
                </a:ext>
              </a:extLst>
            </p:cNvPr>
            <p:cNvSpPr/>
            <p:nvPr/>
          </p:nvSpPr>
          <p:spPr>
            <a:xfrm>
              <a:off x="2006052" y="81416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BAD543D3-E485-F2AA-38B9-C923BB34E1D1}"/>
              </a:ext>
            </a:extLst>
          </p:cNvPr>
          <p:cNvGrpSpPr/>
          <p:nvPr/>
        </p:nvGrpSpPr>
        <p:grpSpPr>
          <a:xfrm>
            <a:off x="1935257" y="986075"/>
            <a:ext cx="1021079" cy="777097"/>
            <a:chOff x="1935257" y="986075"/>
            <a:chExt cx="1021079" cy="777097"/>
          </a:xfrm>
        </p:grpSpPr>
        <p:pic>
          <p:nvPicPr>
            <p:cNvPr id="59" name="Picture 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1C94BF1A-FCBC-4FCE-08D2-388D7985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46442F-6DF4-1C44-2B33-74884DEAF179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D6B28A-55AD-6073-6CAA-5ACA45B08DD1}"/>
              </a:ext>
            </a:extLst>
          </p:cNvPr>
          <p:cNvGrpSpPr/>
          <p:nvPr/>
        </p:nvGrpSpPr>
        <p:grpSpPr>
          <a:xfrm>
            <a:off x="584649" y="920059"/>
            <a:ext cx="1021079" cy="678880"/>
            <a:chOff x="584649" y="920059"/>
            <a:chExt cx="1021079" cy="6788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217084-DEF9-B431-98A6-832369E2568D}"/>
                </a:ext>
              </a:extLst>
            </p:cNvPr>
            <p:cNvGrpSpPr/>
            <p:nvPr/>
          </p:nvGrpSpPr>
          <p:grpSpPr>
            <a:xfrm>
              <a:off x="827472" y="920059"/>
              <a:ext cx="540000" cy="540000"/>
              <a:chOff x="2253992" y="2430980"/>
              <a:chExt cx="540000" cy="540000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EA0E80FD-60B6-5866-4B91-4B2F13739F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62702C-615B-4E3D-72DF-C5FC5416558F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209D48-2F70-82A5-CD8D-6E440210DB98}"/>
                </a:ext>
              </a:extLst>
            </p:cNvPr>
            <p:cNvSpPr txBox="1"/>
            <p:nvPr/>
          </p:nvSpPr>
          <p:spPr>
            <a:xfrm>
              <a:off x="584649" y="1383495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Streaming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751B1C-4436-F5DD-5978-9281FC21BDFB}"/>
              </a:ext>
            </a:extLst>
          </p:cNvPr>
          <p:cNvGrpSpPr/>
          <p:nvPr/>
        </p:nvGrpSpPr>
        <p:grpSpPr>
          <a:xfrm>
            <a:off x="553235" y="1667111"/>
            <a:ext cx="1083907" cy="687051"/>
            <a:chOff x="553235" y="1667111"/>
            <a:chExt cx="1083907" cy="6870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78D89C-1593-5443-AEC8-EF51DB73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13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4ACF23-C399-FC13-A8EA-E43F763E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22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16228D-D173-E71E-A43C-23335DD66FB8}"/>
                </a:ext>
              </a:extLst>
            </p:cNvPr>
            <p:cNvSpPr txBox="1"/>
            <p:nvPr/>
          </p:nvSpPr>
          <p:spPr>
            <a:xfrm>
              <a:off x="553235" y="2138718"/>
              <a:ext cx="10839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transacionais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F2EAEA-74FE-24E4-10E8-361C7AE58D67}"/>
              </a:ext>
            </a:extLst>
          </p:cNvPr>
          <p:cNvGrpSpPr/>
          <p:nvPr/>
        </p:nvGrpSpPr>
        <p:grpSpPr>
          <a:xfrm>
            <a:off x="584649" y="2402558"/>
            <a:ext cx="1021079" cy="681952"/>
            <a:chOff x="584649" y="2402558"/>
            <a:chExt cx="1021079" cy="68195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3E69891-5E8C-CAD7-E1D6-D7E6B3B8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72" y="2402558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FC103B9-290E-1C7E-210C-2B708D6A40DD}"/>
                </a:ext>
              </a:extLst>
            </p:cNvPr>
            <p:cNvSpPr txBox="1"/>
            <p:nvPr/>
          </p:nvSpPr>
          <p:spPr>
            <a:xfrm>
              <a:off x="584649" y="286906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Warehouse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71DA3F-978A-D1DE-F743-81C6C4859FFA}"/>
              </a:ext>
            </a:extLst>
          </p:cNvPr>
          <p:cNvGrpSpPr/>
          <p:nvPr/>
        </p:nvGrpSpPr>
        <p:grpSpPr>
          <a:xfrm>
            <a:off x="584128" y="3094558"/>
            <a:ext cx="1021600" cy="683172"/>
            <a:chOff x="584128" y="3094558"/>
            <a:chExt cx="1021600" cy="68317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D10C184-E4D3-A294-5E65-9279CA75F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28" y="309455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85F2A8-8060-FC2B-1EB8-72BD655EC04E}"/>
                </a:ext>
              </a:extLst>
            </p:cNvPr>
            <p:cNvGrpSpPr/>
            <p:nvPr/>
          </p:nvGrpSpPr>
          <p:grpSpPr>
            <a:xfrm>
              <a:off x="1061422" y="3094558"/>
              <a:ext cx="540000" cy="540000"/>
              <a:chOff x="2775082" y="2135524"/>
              <a:chExt cx="540000" cy="54000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5CDEA4B-94D6-853E-FBA7-53157655C4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082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013A8D-A5F7-3203-970D-AA2F24497E57}"/>
                  </a:ext>
                </a:extLst>
              </p:cNvPr>
              <p:cNvSpPr/>
              <p:nvPr/>
            </p:nvSpPr>
            <p:spPr>
              <a:xfrm>
                <a:off x="2831307" y="2195513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C044AA27-58CC-202C-9AB1-83B6B6C702A4}"/>
                </a:ext>
              </a:extLst>
            </p:cNvPr>
            <p:cNvSpPr txBox="1"/>
            <p:nvPr/>
          </p:nvSpPr>
          <p:spPr>
            <a:xfrm>
              <a:off x="584649" y="356228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Lake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C10B7-3D88-B800-9012-A61E7C368D15}"/>
              </a:ext>
            </a:extLst>
          </p:cNvPr>
          <p:cNvGrpSpPr/>
          <p:nvPr/>
        </p:nvGrpSpPr>
        <p:grpSpPr>
          <a:xfrm>
            <a:off x="584649" y="3844490"/>
            <a:ext cx="1021079" cy="638548"/>
            <a:chOff x="584649" y="3844490"/>
            <a:chExt cx="1021079" cy="6385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47101A-9636-DD05-1BE7-D1BC6CD2B6AF}"/>
                </a:ext>
              </a:extLst>
            </p:cNvPr>
            <p:cNvGrpSpPr/>
            <p:nvPr/>
          </p:nvGrpSpPr>
          <p:grpSpPr>
            <a:xfrm>
              <a:off x="884350" y="3844490"/>
              <a:ext cx="426244" cy="423863"/>
              <a:chOff x="881979" y="4040330"/>
              <a:chExt cx="426244" cy="42386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1FA4DB-65CF-5A49-D43E-2775BC8387D0}"/>
                  </a:ext>
                </a:extLst>
              </p:cNvPr>
              <p:cNvSpPr/>
              <p:nvPr/>
            </p:nvSpPr>
            <p:spPr>
              <a:xfrm>
                <a:off x="881979" y="4040330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Picture 57" descr="A white and black paper with lines&#10;&#10;Description automatically generated">
                <a:extLst>
                  <a:ext uri="{FF2B5EF4-FFF2-40B4-BE49-F238E27FC236}">
                    <a16:creationId xmlns:a16="http://schemas.microsoft.com/office/drawing/2014/main" id="{37E7F5C2-032E-E96B-F992-C3C6870C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689" y="4113761"/>
                <a:ext cx="277000" cy="277000"/>
              </a:xfrm>
              <a:prstGeom prst="rect">
                <a:avLst/>
              </a:prstGeom>
            </p:spPr>
          </p:pic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4182DAF-215D-A734-9349-5CED80F1B1E5}"/>
                </a:ext>
              </a:extLst>
            </p:cNvPr>
            <p:cNvSpPr txBox="1"/>
            <p:nvPr/>
          </p:nvSpPr>
          <p:spPr>
            <a:xfrm>
              <a:off x="584649" y="4267594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Arquivos manuais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1EEEF4-2CCE-3BDF-B821-12AEF0C0E832}"/>
              </a:ext>
            </a:extLst>
          </p:cNvPr>
          <p:cNvGrpSpPr/>
          <p:nvPr/>
        </p:nvGrpSpPr>
        <p:grpSpPr>
          <a:xfrm>
            <a:off x="2947419" y="1514597"/>
            <a:ext cx="1396838" cy="253916"/>
            <a:chOff x="2947419" y="1514597"/>
            <a:chExt cx="1396838" cy="253916"/>
          </a:xfrm>
        </p:grpSpPr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C76EE672-5D94-E50D-2991-17B5F9E14A46}"/>
                </a:ext>
              </a:extLst>
            </p:cNvPr>
            <p:cNvSpPr/>
            <p:nvPr/>
          </p:nvSpPr>
          <p:spPr>
            <a:xfrm>
              <a:off x="2947419" y="1514597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51B0123-8C8D-ADFD-26D4-6122D510B40F}"/>
                </a:ext>
              </a:extLst>
            </p:cNvPr>
            <p:cNvSpPr txBox="1"/>
            <p:nvPr/>
          </p:nvSpPr>
          <p:spPr>
            <a:xfrm>
              <a:off x="3090208" y="1527330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07FC45-FEA2-C588-69C0-7F61A87824C8}"/>
              </a:ext>
            </a:extLst>
          </p:cNvPr>
          <p:cNvGrpSpPr/>
          <p:nvPr/>
        </p:nvGrpSpPr>
        <p:grpSpPr>
          <a:xfrm>
            <a:off x="4377865" y="1004500"/>
            <a:ext cx="687671" cy="821648"/>
            <a:chOff x="4377865" y="1004500"/>
            <a:chExt cx="687671" cy="8216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FCC1A3-6A6A-1BB9-B250-5679B8D59EA6}"/>
                </a:ext>
              </a:extLst>
            </p:cNvPr>
            <p:cNvSpPr/>
            <p:nvPr/>
          </p:nvSpPr>
          <p:spPr>
            <a:xfrm>
              <a:off x="4517393" y="100450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EE208E-6025-DE65-DD74-B044350ED79E}"/>
                </a:ext>
              </a:extLst>
            </p:cNvPr>
            <p:cNvSpPr txBox="1"/>
            <p:nvPr/>
          </p:nvSpPr>
          <p:spPr>
            <a:xfrm>
              <a:off x="4377865" y="148759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3" name="Picture 1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23C466-214A-267C-362C-90A9C2A7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78902" y="1068337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633031-BB54-3BEF-4767-664467187EC9}"/>
              </a:ext>
            </a:extLst>
          </p:cNvPr>
          <p:cNvGrpSpPr/>
          <p:nvPr/>
        </p:nvGrpSpPr>
        <p:grpSpPr>
          <a:xfrm>
            <a:off x="5246822" y="1005443"/>
            <a:ext cx="617104" cy="813527"/>
            <a:chOff x="5246822" y="1005443"/>
            <a:chExt cx="617104" cy="8135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E3A57-38BF-9F92-5D54-CC6F762E059A}"/>
                </a:ext>
              </a:extLst>
            </p:cNvPr>
            <p:cNvSpPr/>
            <p:nvPr/>
          </p:nvSpPr>
          <p:spPr>
            <a:xfrm>
              <a:off x="5342252" y="100544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Picture 16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3B5ED97D-C204-71F8-6EF6-32031E10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97198" y="1076018"/>
              <a:ext cx="297407" cy="2974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E36166-B95A-D3E3-5F4E-0BE32054CEB4}"/>
                </a:ext>
              </a:extLst>
            </p:cNvPr>
            <p:cNvSpPr txBox="1"/>
            <p:nvPr/>
          </p:nvSpPr>
          <p:spPr>
            <a:xfrm>
              <a:off x="5246822" y="1480416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7EC258C-C151-A8A3-87D8-51F562DD2C4B}"/>
              </a:ext>
            </a:extLst>
          </p:cNvPr>
          <p:cNvGrpSpPr/>
          <p:nvPr/>
        </p:nvGrpSpPr>
        <p:grpSpPr>
          <a:xfrm>
            <a:off x="8149464" y="992624"/>
            <a:ext cx="617104" cy="816077"/>
            <a:chOff x="8149464" y="992624"/>
            <a:chExt cx="617104" cy="8160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B6938E-BDA6-6C37-63BA-B73379119E86}"/>
                </a:ext>
              </a:extLst>
            </p:cNvPr>
            <p:cNvSpPr txBox="1"/>
            <p:nvPr/>
          </p:nvSpPr>
          <p:spPr>
            <a:xfrm>
              <a:off x="8149464" y="1470147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ADB8-DD0A-CE69-D7AB-777640D05154}"/>
                </a:ext>
              </a:extLst>
            </p:cNvPr>
            <p:cNvSpPr/>
            <p:nvPr/>
          </p:nvSpPr>
          <p:spPr>
            <a:xfrm>
              <a:off x="8236436" y="992624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30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23EDD963-0C3C-5A6B-72CB-09178FB3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01422" y="1050445"/>
              <a:ext cx="285003" cy="285003"/>
            </a:xfrm>
            <a:prstGeom prst="rect">
              <a:avLst/>
            </a:prstGeom>
          </p:spPr>
        </p:pic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0717859-8718-FD96-9F20-CEA618D7D33F}"/>
              </a:ext>
            </a:extLst>
          </p:cNvPr>
          <p:cNvGrpSpPr/>
          <p:nvPr/>
        </p:nvGrpSpPr>
        <p:grpSpPr>
          <a:xfrm>
            <a:off x="6144352" y="1514481"/>
            <a:ext cx="1396838" cy="253916"/>
            <a:chOff x="6144352" y="1514481"/>
            <a:chExt cx="1396838" cy="2539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B05942E-3878-8321-58B0-FF76CC2FC597}"/>
                </a:ext>
              </a:extLst>
            </p:cNvPr>
            <p:cNvSpPr/>
            <p:nvPr/>
          </p:nvSpPr>
          <p:spPr>
            <a:xfrm>
              <a:off x="6144352" y="1514481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ECDE9-98BE-B076-451F-41AB41AECEFB}"/>
                </a:ext>
              </a:extLst>
            </p:cNvPr>
            <p:cNvSpPr txBox="1"/>
            <p:nvPr/>
          </p:nvSpPr>
          <p:spPr>
            <a:xfrm>
              <a:off x="6287141" y="1527214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32" name="Picture 31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6953374-F6B9-9AD8-11B4-C80A1978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44432" y="1570807"/>
              <a:ext cx="127564" cy="127564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4A2C3C1-ACC5-148D-2B7D-83881516418F}"/>
              </a:ext>
            </a:extLst>
          </p:cNvPr>
          <p:cNvGrpSpPr/>
          <p:nvPr/>
        </p:nvGrpSpPr>
        <p:grpSpPr>
          <a:xfrm>
            <a:off x="7090196" y="914636"/>
            <a:ext cx="450995" cy="510488"/>
            <a:chOff x="7090196" y="914636"/>
            <a:chExt cx="450995" cy="5104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7C350F-D989-3AFB-F5AE-328E64757295}"/>
                </a:ext>
              </a:extLst>
            </p:cNvPr>
            <p:cNvGrpSpPr/>
            <p:nvPr/>
          </p:nvGrpSpPr>
          <p:grpSpPr>
            <a:xfrm>
              <a:off x="7090196" y="914636"/>
              <a:ext cx="450995" cy="510488"/>
              <a:chOff x="7090196" y="914636"/>
              <a:chExt cx="450995" cy="5104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359FAA-2DE1-049E-115C-975482E6279D}"/>
                  </a:ext>
                </a:extLst>
              </p:cNvPr>
              <p:cNvSpPr/>
              <p:nvPr/>
            </p:nvSpPr>
            <p:spPr>
              <a:xfrm>
                <a:off x="7114947" y="1001261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0" name="Picture 39" descr="A yellow circle with a black exclamation mark&#10;&#10;Description automatically generated">
                <a:extLst>
                  <a:ext uri="{FF2B5EF4-FFF2-40B4-BE49-F238E27FC236}">
                    <a16:creationId xmlns:a16="http://schemas.microsoft.com/office/drawing/2014/main" id="{0E544902-3F46-BBBB-C776-BB8B7A171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90196" y="914636"/>
                <a:ext cx="127564" cy="127564"/>
              </a:xfrm>
              <a:prstGeom prst="rect">
                <a:avLst/>
              </a:prstGeom>
            </p:spPr>
          </p:pic>
        </p:grpSp>
        <p:pic>
          <p:nvPicPr>
            <p:cNvPr id="33" name="Picture 12" descr="Comparing Databricks to Apache Spark | Databricks">
              <a:extLst>
                <a:ext uri="{FF2B5EF4-FFF2-40B4-BE49-F238E27FC236}">
                  <a16:creationId xmlns:a16="http://schemas.microsoft.com/office/drawing/2014/main" id="{7F6D32B0-80D6-8C04-03D3-EB018DF3F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941" y="1111073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66BD8F-10E2-E442-9390-DDD69473181B}"/>
              </a:ext>
            </a:extLst>
          </p:cNvPr>
          <p:cNvGrpSpPr/>
          <p:nvPr/>
        </p:nvGrpSpPr>
        <p:grpSpPr>
          <a:xfrm>
            <a:off x="6100699" y="914636"/>
            <a:ext cx="540000" cy="564765"/>
            <a:chOff x="6100699" y="914636"/>
            <a:chExt cx="540000" cy="564765"/>
          </a:xfrm>
        </p:grpSpPr>
        <p:pic>
          <p:nvPicPr>
            <p:cNvPr id="34" name="Picture 14">
              <a:extLst>
                <a:ext uri="{FF2B5EF4-FFF2-40B4-BE49-F238E27FC236}">
                  <a16:creationId xmlns:a16="http://schemas.microsoft.com/office/drawing/2014/main" id="{9DD5A764-AA1E-05DD-0B53-3167731D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699" y="9394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B50EA87B-6E9E-651F-B809-246F7EBC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7909" y="914636"/>
              <a:ext cx="127564" cy="127564"/>
            </a:xfrm>
            <a:prstGeom prst="rect">
              <a:avLst/>
            </a:prstGeom>
          </p:spPr>
        </p:pic>
      </p:grpSp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4A42D3E0-A2FF-C3A0-0178-1A5353BB7AFE}"/>
              </a:ext>
            </a:extLst>
          </p:cNvPr>
          <p:cNvGrpSpPr/>
          <p:nvPr/>
        </p:nvGrpSpPr>
        <p:grpSpPr>
          <a:xfrm>
            <a:off x="7532343" y="914636"/>
            <a:ext cx="687671" cy="901250"/>
            <a:chOff x="7532343" y="914636"/>
            <a:chExt cx="687671" cy="90125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538D7E-3ADF-785D-39DA-07F95224FB0B}"/>
                </a:ext>
              </a:extLst>
            </p:cNvPr>
            <p:cNvSpPr/>
            <p:nvPr/>
          </p:nvSpPr>
          <p:spPr>
            <a:xfrm>
              <a:off x="7671871" y="994238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2D4B1F-E8E2-06A8-5B4F-D52B5C1CD94A}"/>
                </a:ext>
              </a:extLst>
            </p:cNvPr>
            <p:cNvSpPr txBox="1"/>
            <p:nvPr/>
          </p:nvSpPr>
          <p:spPr>
            <a:xfrm>
              <a:off x="7532343" y="1477332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4" name="Picture 4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709B087-926B-7B2D-2956-20C71729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33380" y="1058075"/>
              <a:ext cx="311412" cy="311412"/>
            </a:xfrm>
            <a:prstGeom prst="rect">
              <a:avLst/>
            </a:prstGeom>
          </p:spPr>
        </p:pic>
        <p:pic>
          <p:nvPicPr>
            <p:cNvPr id="1039" name="Picture 1038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F8CC48B-CEA3-A092-CB04-C8A6BCA1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6675" y="914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50A169C2-9D25-BB30-00AF-CF5557F4C23B}"/>
              </a:ext>
            </a:extLst>
          </p:cNvPr>
          <p:cNvGrpSpPr/>
          <p:nvPr/>
        </p:nvGrpSpPr>
        <p:grpSpPr>
          <a:xfrm>
            <a:off x="1924341" y="2363987"/>
            <a:ext cx="1021079" cy="777097"/>
            <a:chOff x="1924341" y="2363987"/>
            <a:chExt cx="1021079" cy="777097"/>
          </a:xfrm>
        </p:grpSpPr>
        <p:pic>
          <p:nvPicPr>
            <p:cNvPr id="2059" name="Picture 20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7C6C1025-1396-C0AF-B014-1641A45F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881" y="2363987"/>
              <a:ext cx="540000" cy="540000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335A7359-FFBB-7831-6714-4A18756F2D65}"/>
                </a:ext>
              </a:extLst>
            </p:cNvPr>
            <p:cNvSpPr txBox="1"/>
            <p:nvPr/>
          </p:nvSpPr>
          <p:spPr>
            <a:xfrm>
              <a:off x="1924341" y="2925640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BF0766-E0F3-E033-916B-481588136D06}"/>
              </a:ext>
            </a:extLst>
          </p:cNvPr>
          <p:cNvGrpSpPr/>
          <p:nvPr/>
        </p:nvGrpSpPr>
        <p:grpSpPr>
          <a:xfrm>
            <a:off x="2936503" y="2892509"/>
            <a:ext cx="1396838" cy="253916"/>
            <a:chOff x="2936503" y="2892509"/>
            <a:chExt cx="1396838" cy="253916"/>
          </a:xfrm>
        </p:grpSpPr>
        <p:sp>
          <p:nvSpPr>
            <p:cNvPr id="2061" name="Rectangle: Rounded Corners 2060">
              <a:extLst>
                <a:ext uri="{FF2B5EF4-FFF2-40B4-BE49-F238E27FC236}">
                  <a16:creationId xmlns:a16="http://schemas.microsoft.com/office/drawing/2014/main" id="{61427427-38C9-C80E-C28E-1223C9CAAC47}"/>
                </a:ext>
              </a:extLst>
            </p:cNvPr>
            <p:cNvSpPr/>
            <p:nvPr/>
          </p:nvSpPr>
          <p:spPr>
            <a:xfrm>
              <a:off x="2936503" y="289250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D33EE16-D800-7B8A-F789-4854C81FEA6F}"/>
                </a:ext>
              </a:extLst>
            </p:cNvPr>
            <p:cNvSpPr txBox="1"/>
            <p:nvPr/>
          </p:nvSpPr>
          <p:spPr>
            <a:xfrm>
              <a:off x="3079292" y="290524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FDA7C60-0E31-F4B4-549B-D5F4CB594630}"/>
              </a:ext>
            </a:extLst>
          </p:cNvPr>
          <p:cNvGrpSpPr/>
          <p:nvPr/>
        </p:nvGrpSpPr>
        <p:grpSpPr>
          <a:xfrm>
            <a:off x="4366949" y="2382412"/>
            <a:ext cx="687671" cy="821648"/>
            <a:chOff x="4366949" y="2382412"/>
            <a:chExt cx="687671" cy="821648"/>
          </a:xfrm>
        </p:grpSpPr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2F2150F4-9DCC-F6E9-2B85-80B93295F34B}"/>
                </a:ext>
              </a:extLst>
            </p:cNvPr>
            <p:cNvSpPr/>
            <p:nvPr/>
          </p:nvSpPr>
          <p:spPr>
            <a:xfrm>
              <a:off x="4506477" y="238241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24E91A93-756F-6689-090C-8B253F3D58A6}"/>
                </a:ext>
              </a:extLst>
            </p:cNvPr>
            <p:cNvSpPr txBox="1"/>
            <p:nvPr/>
          </p:nvSpPr>
          <p:spPr>
            <a:xfrm>
              <a:off x="4366949" y="286550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073" name="Picture 207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311F7E10-80F2-EAA3-B140-C3837D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7986" y="2446249"/>
              <a:ext cx="311412" cy="311412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2E86A7B-C0BA-40B0-51FE-A5C81FA8F03E}"/>
              </a:ext>
            </a:extLst>
          </p:cNvPr>
          <p:cNvGrpSpPr/>
          <p:nvPr/>
        </p:nvGrpSpPr>
        <p:grpSpPr>
          <a:xfrm>
            <a:off x="5235906" y="2383355"/>
            <a:ext cx="617104" cy="813527"/>
            <a:chOff x="5235906" y="2383355"/>
            <a:chExt cx="617104" cy="813527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CC31AD21-DBC6-9570-67BA-626D269EE351}"/>
                </a:ext>
              </a:extLst>
            </p:cNvPr>
            <p:cNvSpPr/>
            <p:nvPr/>
          </p:nvSpPr>
          <p:spPr>
            <a:xfrm>
              <a:off x="5331336" y="238335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79" name="Picture 2078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E84A9B9A-C915-3BAC-74CA-75207AB9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6282" y="2453930"/>
              <a:ext cx="297407" cy="297407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E7302977-8548-9739-CCFF-B6CCC86FB863}"/>
                </a:ext>
              </a:extLst>
            </p:cNvPr>
            <p:cNvSpPr txBox="1"/>
            <p:nvPr/>
          </p:nvSpPr>
          <p:spPr>
            <a:xfrm>
              <a:off x="5235906" y="285832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8053F1-AA24-1E99-8F25-3405A0BB2397}"/>
              </a:ext>
            </a:extLst>
          </p:cNvPr>
          <p:cNvGrpSpPr/>
          <p:nvPr/>
        </p:nvGrpSpPr>
        <p:grpSpPr>
          <a:xfrm>
            <a:off x="5971217" y="2037506"/>
            <a:ext cx="2862484" cy="1268993"/>
            <a:chOff x="5971217" y="2037506"/>
            <a:chExt cx="2862484" cy="1268993"/>
          </a:xfrm>
        </p:grpSpPr>
        <p:sp>
          <p:nvSpPr>
            <p:cNvPr id="2082" name="Google Shape;3441;p36">
              <a:extLst>
                <a:ext uri="{FF2B5EF4-FFF2-40B4-BE49-F238E27FC236}">
                  <a16:creationId xmlns:a16="http://schemas.microsoft.com/office/drawing/2014/main" id="{5D0FF845-7161-E329-9544-90B269566B5D}"/>
                </a:ext>
              </a:extLst>
            </p:cNvPr>
            <p:cNvSpPr txBox="1">
              <a:spLocks/>
            </p:cNvSpPr>
            <p:nvPr/>
          </p:nvSpPr>
          <p:spPr>
            <a:xfrm>
              <a:off x="6494568" y="203750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83" name="Rectangle: Rounded Corners 2082">
              <a:extLst>
                <a:ext uri="{FF2B5EF4-FFF2-40B4-BE49-F238E27FC236}">
                  <a16:creationId xmlns:a16="http://schemas.microsoft.com/office/drawing/2014/main" id="{6D1D8457-C8E1-B5F0-E428-1DC1120C43DE}"/>
                </a:ext>
              </a:extLst>
            </p:cNvPr>
            <p:cNvSpPr/>
            <p:nvPr/>
          </p:nvSpPr>
          <p:spPr>
            <a:xfrm>
              <a:off x="5971217" y="219207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C9120EB-08D7-BEA2-1B16-BA593E99C56B}"/>
              </a:ext>
            </a:extLst>
          </p:cNvPr>
          <p:cNvGrpSpPr/>
          <p:nvPr/>
        </p:nvGrpSpPr>
        <p:grpSpPr>
          <a:xfrm>
            <a:off x="8138548" y="2370536"/>
            <a:ext cx="617104" cy="816077"/>
            <a:chOff x="8138548" y="2370536"/>
            <a:chExt cx="617104" cy="816077"/>
          </a:xfrm>
        </p:grpSpPr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8243A5CA-4315-74F4-74F7-C7B10EC71116}"/>
                </a:ext>
              </a:extLst>
            </p:cNvPr>
            <p:cNvSpPr txBox="1"/>
            <p:nvPr/>
          </p:nvSpPr>
          <p:spPr>
            <a:xfrm>
              <a:off x="8138548" y="284805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5C5A899C-3A6C-A80C-F313-AEB25131605F}"/>
                </a:ext>
              </a:extLst>
            </p:cNvPr>
            <p:cNvSpPr/>
            <p:nvPr/>
          </p:nvSpPr>
          <p:spPr>
            <a:xfrm>
              <a:off x="8225520" y="237053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3" name="Picture 2172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8DDC28FC-6440-8F19-B3DF-602B1B9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90506" y="242835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F34B70E6-BA2D-A49C-59D5-C5CEBE63571F}"/>
              </a:ext>
            </a:extLst>
          </p:cNvPr>
          <p:cNvGrpSpPr/>
          <p:nvPr/>
        </p:nvGrpSpPr>
        <p:grpSpPr>
          <a:xfrm>
            <a:off x="6133436" y="2892393"/>
            <a:ext cx="1396838" cy="253916"/>
            <a:chOff x="6133436" y="2892393"/>
            <a:chExt cx="1396838" cy="253916"/>
          </a:xfrm>
        </p:grpSpPr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C91389E5-4564-D425-02A2-79F0815B84AF}"/>
                </a:ext>
              </a:extLst>
            </p:cNvPr>
            <p:cNvSpPr/>
            <p:nvPr/>
          </p:nvSpPr>
          <p:spPr>
            <a:xfrm>
              <a:off x="6133436" y="289239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1F218BE-FDFC-D940-32A3-E732F0BF1DE2}"/>
                </a:ext>
              </a:extLst>
            </p:cNvPr>
            <p:cNvSpPr txBox="1"/>
            <p:nvPr/>
          </p:nvSpPr>
          <p:spPr>
            <a:xfrm>
              <a:off x="6276225" y="290512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174" name="Picture 217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3C62A4D9-0E17-A8A9-89CE-31DE9FD6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3516" y="2948719"/>
              <a:ext cx="127564" cy="127564"/>
            </a:xfrm>
            <a:prstGeom prst="rect">
              <a:avLst/>
            </a:prstGeom>
          </p:spPr>
        </p:pic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993C97A2-30A9-B17A-5352-7C205F2B0428}"/>
              </a:ext>
            </a:extLst>
          </p:cNvPr>
          <p:cNvGrpSpPr/>
          <p:nvPr/>
        </p:nvGrpSpPr>
        <p:grpSpPr>
          <a:xfrm>
            <a:off x="6089783" y="2292548"/>
            <a:ext cx="540000" cy="564765"/>
            <a:chOff x="6089783" y="2292548"/>
            <a:chExt cx="540000" cy="564765"/>
          </a:xfrm>
        </p:grpSpPr>
        <p:pic>
          <p:nvPicPr>
            <p:cNvPr id="2176" name="Picture 14">
              <a:extLst>
                <a:ext uri="{FF2B5EF4-FFF2-40B4-BE49-F238E27FC236}">
                  <a16:creationId xmlns:a16="http://schemas.microsoft.com/office/drawing/2014/main" id="{C7C34381-1642-7792-5E2F-98DB4006D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783" y="231731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7" name="Picture 217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0C8B9604-4DEF-05DA-3260-39A1F743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6993" y="2292548"/>
              <a:ext cx="127564" cy="127564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E4BFDBB-505F-DA32-B1FF-6FE0A72B8542}"/>
              </a:ext>
            </a:extLst>
          </p:cNvPr>
          <p:cNvGrpSpPr/>
          <p:nvPr/>
        </p:nvGrpSpPr>
        <p:grpSpPr>
          <a:xfrm>
            <a:off x="7079280" y="2292548"/>
            <a:ext cx="450995" cy="510488"/>
            <a:chOff x="7079280" y="2292548"/>
            <a:chExt cx="450995" cy="510488"/>
          </a:xfrm>
        </p:grpSpPr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2EF2FF47-C5B4-0FFF-5C75-289D02AC71E3}"/>
                </a:ext>
              </a:extLst>
            </p:cNvPr>
            <p:cNvSpPr/>
            <p:nvPr/>
          </p:nvSpPr>
          <p:spPr>
            <a:xfrm>
              <a:off x="7104031" y="237917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5" name="Picture 12" descr="Comparing Databricks to Apache Spark | Databricks">
              <a:extLst>
                <a:ext uri="{FF2B5EF4-FFF2-40B4-BE49-F238E27FC236}">
                  <a16:creationId xmlns:a16="http://schemas.microsoft.com/office/drawing/2014/main" id="{4ACE66E6-9DB4-AD00-D540-E0335485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025" y="248898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8" name="Picture 217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A9A7056-003C-8697-FDCE-52B15DD8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9280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C6521A4-CABE-5C79-C84F-7FDA8A9C81B7}"/>
              </a:ext>
            </a:extLst>
          </p:cNvPr>
          <p:cNvGrpSpPr/>
          <p:nvPr/>
        </p:nvGrpSpPr>
        <p:grpSpPr>
          <a:xfrm>
            <a:off x="7521427" y="2292548"/>
            <a:ext cx="687671" cy="901250"/>
            <a:chOff x="7521427" y="2292548"/>
            <a:chExt cx="687671" cy="901250"/>
          </a:xfrm>
        </p:grpSpPr>
        <p:sp>
          <p:nvSpPr>
            <p:cNvPr id="2179" name="Rectangle 2178">
              <a:extLst>
                <a:ext uri="{FF2B5EF4-FFF2-40B4-BE49-F238E27FC236}">
                  <a16:creationId xmlns:a16="http://schemas.microsoft.com/office/drawing/2014/main" id="{5DBA4C39-E628-5A51-474B-08C1A42CA6A4}"/>
                </a:ext>
              </a:extLst>
            </p:cNvPr>
            <p:cNvSpPr/>
            <p:nvPr/>
          </p:nvSpPr>
          <p:spPr>
            <a:xfrm>
              <a:off x="7660955" y="237215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54DA153C-89FB-D09D-0568-3C04599165D4}"/>
                </a:ext>
              </a:extLst>
            </p:cNvPr>
            <p:cNvSpPr txBox="1"/>
            <p:nvPr/>
          </p:nvSpPr>
          <p:spPr>
            <a:xfrm>
              <a:off x="7521427" y="285524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181" name="Picture 2180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B07CF20-86CD-7E46-9F8E-D8DCF54B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22464" y="2435987"/>
              <a:ext cx="311412" cy="311412"/>
            </a:xfrm>
            <a:prstGeom prst="rect">
              <a:avLst/>
            </a:prstGeom>
          </p:spPr>
        </p:pic>
        <p:pic>
          <p:nvPicPr>
            <p:cNvPr id="2184" name="Picture 218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65770A7-EDA1-B1FA-7F49-D6BB446D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5759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69C4C51-E82A-6ECF-56E1-FAE352641101}"/>
              </a:ext>
            </a:extLst>
          </p:cNvPr>
          <p:cNvGrpSpPr/>
          <p:nvPr/>
        </p:nvGrpSpPr>
        <p:grpSpPr>
          <a:xfrm>
            <a:off x="2932675" y="4315319"/>
            <a:ext cx="1396838" cy="253916"/>
            <a:chOff x="2932675" y="4315319"/>
            <a:chExt cx="1396838" cy="253916"/>
          </a:xfrm>
        </p:grpSpPr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AD30444C-65D3-5CD4-2A65-5070338223CA}"/>
                </a:ext>
              </a:extLst>
            </p:cNvPr>
            <p:cNvSpPr/>
            <p:nvPr/>
          </p:nvSpPr>
          <p:spPr>
            <a:xfrm>
              <a:off x="2932675" y="431531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91" name="TextBox 2190">
              <a:extLst>
                <a:ext uri="{FF2B5EF4-FFF2-40B4-BE49-F238E27FC236}">
                  <a16:creationId xmlns:a16="http://schemas.microsoft.com/office/drawing/2014/main" id="{3B20BE66-9192-233E-873B-77C3A39F1055}"/>
                </a:ext>
              </a:extLst>
            </p:cNvPr>
            <p:cNvSpPr txBox="1"/>
            <p:nvPr/>
          </p:nvSpPr>
          <p:spPr>
            <a:xfrm>
              <a:off x="3075464" y="432805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CDAA082-6DEE-7453-6F56-94AA32A4C442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02" name="Picture 2201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4A12ED6-6637-25C2-42A3-891FF87DC376}"/>
              </a:ext>
            </a:extLst>
          </p:cNvPr>
          <p:cNvGrpSpPr/>
          <p:nvPr/>
        </p:nvGrpSpPr>
        <p:grpSpPr>
          <a:xfrm>
            <a:off x="5232078" y="3806165"/>
            <a:ext cx="617104" cy="813527"/>
            <a:chOff x="5232078" y="3806165"/>
            <a:chExt cx="617104" cy="813527"/>
          </a:xfrm>
        </p:grpSpPr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91AD16D2-9BA2-5593-D7B4-DC43F8E9A57C}"/>
                </a:ext>
              </a:extLst>
            </p:cNvPr>
            <p:cNvSpPr/>
            <p:nvPr/>
          </p:nvSpPr>
          <p:spPr>
            <a:xfrm>
              <a:off x="5327508" y="380616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04" name="Picture 2203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1B4B8054-EB25-C020-9310-4B63E981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2454" y="3876740"/>
              <a:ext cx="297407" cy="297407"/>
            </a:xfrm>
            <a:prstGeom prst="rect">
              <a:avLst/>
            </a:prstGeom>
          </p:spPr>
        </p:pic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C134B90B-B392-D07A-D662-B8E4E1EB5458}"/>
                </a:ext>
              </a:extLst>
            </p:cNvPr>
            <p:cNvSpPr txBox="1"/>
            <p:nvPr/>
          </p:nvSpPr>
          <p:spPr>
            <a:xfrm>
              <a:off x="5232078" y="428113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38376B-30F3-6D3C-8A88-F05DA7CE4BC2}"/>
              </a:ext>
            </a:extLst>
          </p:cNvPr>
          <p:cNvGrpSpPr/>
          <p:nvPr/>
        </p:nvGrpSpPr>
        <p:grpSpPr>
          <a:xfrm>
            <a:off x="5967389" y="3460316"/>
            <a:ext cx="2862484" cy="1268993"/>
            <a:chOff x="5967389" y="3460316"/>
            <a:chExt cx="2862484" cy="1268993"/>
          </a:xfrm>
        </p:grpSpPr>
        <p:sp>
          <p:nvSpPr>
            <p:cNvPr id="2206" name="Google Shape;3441;p36">
              <a:extLst>
                <a:ext uri="{FF2B5EF4-FFF2-40B4-BE49-F238E27FC236}">
                  <a16:creationId xmlns:a16="http://schemas.microsoft.com/office/drawing/2014/main" id="{7EF52962-1B79-2CD6-21F1-A4D8469507A5}"/>
                </a:ext>
              </a:extLst>
            </p:cNvPr>
            <p:cNvSpPr txBox="1">
              <a:spLocks/>
            </p:cNvSpPr>
            <p:nvPr/>
          </p:nvSpPr>
          <p:spPr>
            <a:xfrm>
              <a:off x="6490740" y="346031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207" name="Rectangle: Rounded Corners 2206">
              <a:extLst>
                <a:ext uri="{FF2B5EF4-FFF2-40B4-BE49-F238E27FC236}">
                  <a16:creationId xmlns:a16="http://schemas.microsoft.com/office/drawing/2014/main" id="{E02241D2-C579-5CDA-2BB0-3C9E8D32DEB3}"/>
                </a:ext>
              </a:extLst>
            </p:cNvPr>
            <p:cNvSpPr/>
            <p:nvPr/>
          </p:nvSpPr>
          <p:spPr>
            <a:xfrm>
              <a:off x="5967389" y="361488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249023F-FEB6-8B7D-F11A-38856F697F49}"/>
              </a:ext>
            </a:extLst>
          </p:cNvPr>
          <p:cNvGrpSpPr/>
          <p:nvPr/>
        </p:nvGrpSpPr>
        <p:grpSpPr>
          <a:xfrm>
            <a:off x="8134720" y="3793346"/>
            <a:ext cx="617104" cy="816077"/>
            <a:chOff x="8134720" y="3793346"/>
            <a:chExt cx="617104" cy="816077"/>
          </a:xfrm>
        </p:grpSpPr>
        <p:sp>
          <p:nvSpPr>
            <p:cNvPr id="2208" name="TextBox 2207">
              <a:extLst>
                <a:ext uri="{FF2B5EF4-FFF2-40B4-BE49-F238E27FC236}">
                  <a16:creationId xmlns:a16="http://schemas.microsoft.com/office/drawing/2014/main" id="{F4F6979B-40FD-C605-9DA0-31AC49502E17}"/>
                </a:ext>
              </a:extLst>
            </p:cNvPr>
            <p:cNvSpPr txBox="1"/>
            <p:nvPr/>
          </p:nvSpPr>
          <p:spPr>
            <a:xfrm>
              <a:off x="8134720" y="427086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215" name="Rectangle 2214">
              <a:extLst>
                <a:ext uri="{FF2B5EF4-FFF2-40B4-BE49-F238E27FC236}">
                  <a16:creationId xmlns:a16="http://schemas.microsoft.com/office/drawing/2014/main" id="{2C2ED0CD-8552-DCA9-2E33-85A3100E895E}"/>
                </a:ext>
              </a:extLst>
            </p:cNvPr>
            <p:cNvSpPr/>
            <p:nvPr/>
          </p:nvSpPr>
          <p:spPr>
            <a:xfrm>
              <a:off x="8221692" y="379334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6" name="Picture 2215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5A55E0FF-9E31-5809-A91F-7D65D892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6678" y="385116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BA79AD0-E6FD-EFB4-4AAB-26972D66C960}"/>
              </a:ext>
            </a:extLst>
          </p:cNvPr>
          <p:cNvGrpSpPr/>
          <p:nvPr/>
        </p:nvGrpSpPr>
        <p:grpSpPr>
          <a:xfrm>
            <a:off x="6129608" y="4315203"/>
            <a:ext cx="1396838" cy="253916"/>
            <a:chOff x="6129608" y="4315203"/>
            <a:chExt cx="1396838" cy="253916"/>
          </a:xfrm>
        </p:grpSpPr>
        <p:sp>
          <p:nvSpPr>
            <p:cNvPr id="2209" name="Rectangle: Rounded Corners 2208">
              <a:extLst>
                <a:ext uri="{FF2B5EF4-FFF2-40B4-BE49-F238E27FC236}">
                  <a16:creationId xmlns:a16="http://schemas.microsoft.com/office/drawing/2014/main" id="{77664113-55C6-26D3-0EE3-4A7339BEE1D8}"/>
                </a:ext>
              </a:extLst>
            </p:cNvPr>
            <p:cNvSpPr/>
            <p:nvPr/>
          </p:nvSpPr>
          <p:spPr>
            <a:xfrm>
              <a:off x="6129608" y="431520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C7A75B0A-026F-D1C7-F42A-58867C13A9A1}"/>
                </a:ext>
              </a:extLst>
            </p:cNvPr>
            <p:cNvSpPr txBox="1"/>
            <p:nvPr/>
          </p:nvSpPr>
          <p:spPr>
            <a:xfrm>
              <a:off x="6272397" y="432793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217" name="Picture 221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A36A2E59-7E7C-0028-92DD-1DB0AAF0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29688" y="4371529"/>
              <a:ext cx="127564" cy="127564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4DD5ACC-AD0F-E574-E962-745AF981C609}"/>
              </a:ext>
            </a:extLst>
          </p:cNvPr>
          <p:cNvGrpSpPr/>
          <p:nvPr/>
        </p:nvGrpSpPr>
        <p:grpSpPr>
          <a:xfrm>
            <a:off x="6085955" y="3715358"/>
            <a:ext cx="540000" cy="564765"/>
            <a:chOff x="6085955" y="3715358"/>
            <a:chExt cx="540000" cy="564765"/>
          </a:xfrm>
        </p:grpSpPr>
        <p:pic>
          <p:nvPicPr>
            <p:cNvPr id="2219" name="Picture 14">
              <a:extLst>
                <a:ext uri="{FF2B5EF4-FFF2-40B4-BE49-F238E27FC236}">
                  <a16:creationId xmlns:a16="http://schemas.microsoft.com/office/drawing/2014/main" id="{23357E85-D16B-2F4B-30DC-0BCEF9D3E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5" y="374012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0" name="Picture 221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E46D7A6-95F3-8ECE-421D-F4DF62C0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3165" y="3715358"/>
              <a:ext cx="127564" cy="127564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0C31949-87FD-C534-97A5-60CD4429E658}"/>
              </a:ext>
            </a:extLst>
          </p:cNvPr>
          <p:cNvGrpSpPr/>
          <p:nvPr/>
        </p:nvGrpSpPr>
        <p:grpSpPr>
          <a:xfrm>
            <a:off x="7075452" y="3715358"/>
            <a:ext cx="450995" cy="510488"/>
            <a:chOff x="7075452" y="3715358"/>
            <a:chExt cx="450995" cy="510488"/>
          </a:xfrm>
        </p:grpSpPr>
        <p:sp>
          <p:nvSpPr>
            <p:cNvPr id="2211" name="Rectangle 2210">
              <a:extLst>
                <a:ext uri="{FF2B5EF4-FFF2-40B4-BE49-F238E27FC236}">
                  <a16:creationId xmlns:a16="http://schemas.microsoft.com/office/drawing/2014/main" id="{4A18804F-BC76-8667-1E73-478959E0A6F4}"/>
                </a:ext>
              </a:extLst>
            </p:cNvPr>
            <p:cNvSpPr/>
            <p:nvPr/>
          </p:nvSpPr>
          <p:spPr>
            <a:xfrm>
              <a:off x="7100203" y="380198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8" name="Picture 12" descr="Comparing Databricks to Apache Spark | Databricks">
              <a:extLst>
                <a:ext uri="{FF2B5EF4-FFF2-40B4-BE49-F238E27FC236}">
                  <a16:creationId xmlns:a16="http://schemas.microsoft.com/office/drawing/2014/main" id="{715AC376-4801-4728-1DD9-69FA9B1F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197" y="391179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1" name="Picture 22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4CEF7CB-BEA7-4C6E-49AA-D5188B8B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5452" y="3715358"/>
              <a:ext cx="127564" cy="127564"/>
            </a:xfrm>
            <a:prstGeom prst="rect">
              <a:avLst/>
            </a:prstGeom>
          </p:spPr>
        </p:pic>
      </p:grpSp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EA807AE-C8AE-C0A2-D4D7-467178696A68}"/>
              </a:ext>
            </a:extLst>
          </p:cNvPr>
          <p:cNvGrpSpPr/>
          <p:nvPr/>
        </p:nvGrpSpPr>
        <p:grpSpPr>
          <a:xfrm>
            <a:off x="7517599" y="3715358"/>
            <a:ext cx="687671" cy="901250"/>
            <a:chOff x="7517599" y="3715358"/>
            <a:chExt cx="687671" cy="901250"/>
          </a:xfrm>
        </p:grpSpPr>
        <p:sp>
          <p:nvSpPr>
            <p:cNvPr id="2222" name="Rectangle 2221">
              <a:extLst>
                <a:ext uri="{FF2B5EF4-FFF2-40B4-BE49-F238E27FC236}">
                  <a16:creationId xmlns:a16="http://schemas.microsoft.com/office/drawing/2014/main" id="{C2E1A20A-AB38-51D0-553E-0410B4903DD9}"/>
                </a:ext>
              </a:extLst>
            </p:cNvPr>
            <p:cNvSpPr/>
            <p:nvPr/>
          </p:nvSpPr>
          <p:spPr>
            <a:xfrm>
              <a:off x="7657127" y="379496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23" name="TextBox 2222">
              <a:extLst>
                <a:ext uri="{FF2B5EF4-FFF2-40B4-BE49-F238E27FC236}">
                  <a16:creationId xmlns:a16="http://schemas.microsoft.com/office/drawing/2014/main" id="{CB599756-EC4A-D14E-A1F1-F137AB030A76}"/>
                </a:ext>
              </a:extLst>
            </p:cNvPr>
            <p:cNvSpPr txBox="1"/>
            <p:nvPr/>
          </p:nvSpPr>
          <p:spPr>
            <a:xfrm>
              <a:off x="7517599" y="427805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24" name="Picture 222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4BB1856E-8E77-5345-7D98-231DEBC1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8636" y="3858797"/>
              <a:ext cx="311412" cy="311412"/>
            </a:xfrm>
            <a:prstGeom prst="rect">
              <a:avLst/>
            </a:prstGeom>
          </p:spPr>
        </p:pic>
        <p:pic>
          <p:nvPicPr>
            <p:cNvPr id="2227" name="Picture 222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79AF59F-5CFA-46CA-5158-D8EFB24D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1931" y="3715358"/>
              <a:ext cx="127564" cy="12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1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3441;p36">
            <a:extLst>
              <a:ext uri="{FF2B5EF4-FFF2-40B4-BE49-F238E27FC236}">
                <a16:creationId xmlns:a16="http://schemas.microsoft.com/office/drawing/2014/main" id="{5A05F7F7-EB2A-922C-F91D-0E6DBF784237}"/>
              </a:ext>
            </a:extLst>
          </p:cNvPr>
          <p:cNvSpPr txBox="1">
            <a:spLocks/>
          </p:cNvSpPr>
          <p:nvPr/>
        </p:nvSpPr>
        <p:spPr>
          <a:xfrm>
            <a:off x="2528746" y="346043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03</a:t>
            </a:r>
          </a:p>
        </p:txBody>
      </p:sp>
      <p:sp>
        <p:nvSpPr>
          <p:cNvPr id="2187" name="Rectangle: Rounded Corners 2186">
            <a:extLst>
              <a:ext uri="{FF2B5EF4-FFF2-40B4-BE49-F238E27FC236}">
                <a16:creationId xmlns:a16="http://schemas.microsoft.com/office/drawing/2014/main" id="{C0696B24-EF1A-98D1-1566-55B04A17362E}"/>
              </a:ext>
            </a:extLst>
          </p:cNvPr>
          <p:cNvSpPr/>
          <p:nvPr/>
        </p:nvSpPr>
        <p:spPr>
          <a:xfrm>
            <a:off x="1991308" y="361488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Google Shape;3441;p36">
            <a:extLst>
              <a:ext uri="{FF2B5EF4-FFF2-40B4-BE49-F238E27FC236}">
                <a16:creationId xmlns:a16="http://schemas.microsoft.com/office/drawing/2014/main" id="{DF49DE5A-126A-EF14-1972-8934BCEEEF4D}"/>
              </a:ext>
            </a:extLst>
          </p:cNvPr>
          <p:cNvSpPr txBox="1">
            <a:spLocks/>
          </p:cNvSpPr>
          <p:nvPr/>
        </p:nvSpPr>
        <p:spPr>
          <a:xfrm>
            <a:off x="2532574" y="203762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02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5DFB64F7-80EE-581A-9EA0-C79FC1677AD8}"/>
              </a:ext>
            </a:extLst>
          </p:cNvPr>
          <p:cNvSpPr/>
          <p:nvPr/>
        </p:nvSpPr>
        <p:spPr>
          <a:xfrm>
            <a:off x="1995136" y="219207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441;p36">
            <a:extLst>
              <a:ext uri="{FF2B5EF4-FFF2-40B4-BE49-F238E27FC236}">
                <a16:creationId xmlns:a16="http://schemas.microsoft.com/office/drawing/2014/main" id="{240A9234-700A-03FC-4EAE-57FB9720265F}"/>
              </a:ext>
            </a:extLst>
          </p:cNvPr>
          <p:cNvSpPr txBox="1">
            <a:spLocks/>
          </p:cNvSpPr>
          <p:nvPr/>
        </p:nvSpPr>
        <p:spPr>
          <a:xfrm>
            <a:off x="2543490" y="659710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F31696-64F2-76BC-E0AD-34FCEE6E8ED8}"/>
              </a:ext>
            </a:extLst>
          </p:cNvPr>
          <p:cNvSpPr/>
          <p:nvPr/>
        </p:nvSpPr>
        <p:spPr>
          <a:xfrm>
            <a:off x="2006052" y="814161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pic>
        <p:nvPicPr>
          <p:cNvPr id="59" name="Picture 58" descr="A person with a hoodie&#10;&#10;Description automatically generated">
            <a:extLst>
              <a:ext uri="{FF2B5EF4-FFF2-40B4-BE49-F238E27FC236}">
                <a16:creationId xmlns:a16="http://schemas.microsoft.com/office/drawing/2014/main" id="{1C94BF1A-FCBC-4FCE-08D2-388D79855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5797" y="986075"/>
            <a:ext cx="540000" cy="54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D46442F-6DF4-1C44-2B33-74884DEAF179}"/>
              </a:ext>
            </a:extLst>
          </p:cNvPr>
          <p:cNvSpPr txBox="1"/>
          <p:nvPr/>
        </p:nvSpPr>
        <p:spPr>
          <a:xfrm>
            <a:off x="1935257" y="1547728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C76EE672-5D94-E50D-2991-17B5F9E14A46}"/>
              </a:ext>
            </a:extLst>
          </p:cNvPr>
          <p:cNvSpPr/>
          <p:nvPr/>
        </p:nvSpPr>
        <p:spPr>
          <a:xfrm>
            <a:off x="2947419" y="1514597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51B0123-8C8D-ADFD-26D4-6122D510B40F}"/>
              </a:ext>
            </a:extLst>
          </p:cNvPr>
          <p:cNvSpPr txBox="1"/>
          <p:nvPr/>
        </p:nvSpPr>
        <p:spPr>
          <a:xfrm>
            <a:off x="3090208" y="1527330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E3A57-38BF-9F92-5D54-CC6F762E059A}"/>
              </a:ext>
            </a:extLst>
          </p:cNvPr>
          <p:cNvSpPr/>
          <p:nvPr/>
        </p:nvSpPr>
        <p:spPr>
          <a:xfrm>
            <a:off x="5342252" y="100544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3B5ED97D-C204-71F8-6EF6-32031E109C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198" y="1076018"/>
            <a:ext cx="297407" cy="29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36166-B95A-D3E3-5F4E-0BE32054CEB4}"/>
              </a:ext>
            </a:extLst>
          </p:cNvPr>
          <p:cNvSpPr txBox="1"/>
          <p:nvPr/>
        </p:nvSpPr>
        <p:spPr>
          <a:xfrm>
            <a:off x="5246822" y="1480416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B75D429A-591C-D0EF-412C-A82E2E569237}"/>
              </a:ext>
            </a:extLst>
          </p:cNvPr>
          <p:cNvSpPr txBox="1">
            <a:spLocks/>
          </p:cNvSpPr>
          <p:nvPr/>
        </p:nvSpPr>
        <p:spPr>
          <a:xfrm>
            <a:off x="6505484" y="659594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C29EB1-1775-B520-AADF-06C054733860}"/>
              </a:ext>
            </a:extLst>
          </p:cNvPr>
          <p:cNvSpPr/>
          <p:nvPr/>
        </p:nvSpPr>
        <p:spPr>
          <a:xfrm>
            <a:off x="5982133" y="814161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6938E-BDA6-6C37-63BA-B73379119E86}"/>
              </a:ext>
            </a:extLst>
          </p:cNvPr>
          <p:cNvSpPr txBox="1"/>
          <p:nvPr/>
        </p:nvSpPr>
        <p:spPr>
          <a:xfrm>
            <a:off x="8149464" y="1470147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05942E-3878-8321-58B0-FF76CC2FC597}"/>
              </a:ext>
            </a:extLst>
          </p:cNvPr>
          <p:cNvSpPr/>
          <p:nvPr/>
        </p:nvSpPr>
        <p:spPr>
          <a:xfrm>
            <a:off x="6144352" y="1514481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ECDE9-98BE-B076-451F-41AB41AECEFB}"/>
              </a:ext>
            </a:extLst>
          </p:cNvPr>
          <p:cNvSpPr txBox="1"/>
          <p:nvPr/>
        </p:nvSpPr>
        <p:spPr>
          <a:xfrm>
            <a:off x="6287141" y="1527214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59FAA-2DE1-049E-115C-975482E6279D}"/>
              </a:ext>
            </a:extLst>
          </p:cNvPr>
          <p:cNvSpPr/>
          <p:nvPr/>
        </p:nvSpPr>
        <p:spPr>
          <a:xfrm>
            <a:off x="7114947" y="1001261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5ADB8-DD0A-CE69-D7AB-777640D05154}"/>
              </a:ext>
            </a:extLst>
          </p:cNvPr>
          <p:cNvSpPr/>
          <p:nvPr/>
        </p:nvSpPr>
        <p:spPr>
          <a:xfrm>
            <a:off x="8236436" y="992624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Picture 30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23EDD963-0C3C-5A6B-72CB-09178FB35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1422" y="1050445"/>
            <a:ext cx="285003" cy="285003"/>
          </a:xfrm>
          <a:prstGeom prst="rect">
            <a:avLst/>
          </a:prstGeom>
        </p:spPr>
      </p:pic>
      <p:pic>
        <p:nvPicPr>
          <p:cNvPr id="32" name="Picture 3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6953374-F6B9-9AD8-11B4-C80A19789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4432" y="1570807"/>
            <a:ext cx="127564" cy="127564"/>
          </a:xfrm>
          <a:prstGeom prst="rect">
            <a:avLst/>
          </a:prstGeom>
        </p:spPr>
      </p:pic>
      <p:pic>
        <p:nvPicPr>
          <p:cNvPr id="33" name="Picture 12" descr="Comparing Databricks to Apache Spark | Databricks">
            <a:extLst>
              <a:ext uri="{FF2B5EF4-FFF2-40B4-BE49-F238E27FC236}">
                <a16:creationId xmlns:a16="http://schemas.microsoft.com/office/drawing/2014/main" id="{7F6D32B0-80D6-8C04-03D3-EB018DF3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41" y="1111073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9DD5A764-AA1E-05DD-0B53-3167731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99" y="9394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B50EA87B-6E9E-651F-B809-246F7EBC9F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909" y="914636"/>
            <a:ext cx="127564" cy="127564"/>
          </a:xfrm>
          <a:prstGeom prst="rect">
            <a:avLst/>
          </a:prstGeom>
        </p:spPr>
      </p:pic>
      <p:pic>
        <p:nvPicPr>
          <p:cNvPr id="40" name="Picture 3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E544902-3F46-BBBB-C776-BB8B7A171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0196" y="914636"/>
            <a:ext cx="127564" cy="127564"/>
          </a:xfrm>
          <a:prstGeom prst="rect">
            <a:avLst/>
          </a:prstGeom>
        </p:spPr>
      </p:pic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pic>
        <p:nvPicPr>
          <p:cNvPr id="2059" name="Picture 2058" descr="A person with a hoodie&#10;&#10;Description automatically generated">
            <a:extLst>
              <a:ext uri="{FF2B5EF4-FFF2-40B4-BE49-F238E27FC236}">
                <a16:creationId xmlns:a16="http://schemas.microsoft.com/office/drawing/2014/main" id="{7C6C1025-1396-C0AF-B014-1641A45F9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881" y="2363987"/>
            <a:ext cx="540000" cy="540000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335A7359-FFBB-7831-6714-4A18756F2D65}"/>
              </a:ext>
            </a:extLst>
          </p:cNvPr>
          <p:cNvSpPr txBox="1"/>
          <p:nvPr/>
        </p:nvSpPr>
        <p:spPr>
          <a:xfrm>
            <a:off x="1924341" y="292564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61427427-38C9-C80E-C28E-1223C9CAAC47}"/>
              </a:ext>
            </a:extLst>
          </p:cNvPr>
          <p:cNvSpPr/>
          <p:nvPr/>
        </p:nvSpPr>
        <p:spPr>
          <a:xfrm>
            <a:off x="2936503" y="289250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D33EE16-D800-7B8A-F789-4854C81FEA6F}"/>
              </a:ext>
            </a:extLst>
          </p:cNvPr>
          <p:cNvSpPr txBox="1"/>
          <p:nvPr/>
        </p:nvSpPr>
        <p:spPr>
          <a:xfrm>
            <a:off x="3079292" y="290524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sp>
        <p:nvSpPr>
          <p:cNvPr id="2078" name="Rectangle 2077">
            <a:extLst>
              <a:ext uri="{FF2B5EF4-FFF2-40B4-BE49-F238E27FC236}">
                <a16:creationId xmlns:a16="http://schemas.microsoft.com/office/drawing/2014/main" id="{CC31AD21-DBC6-9570-67BA-626D269EE351}"/>
              </a:ext>
            </a:extLst>
          </p:cNvPr>
          <p:cNvSpPr/>
          <p:nvPr/>
        </p:nvSpPr>
        <p:spPr>
          <a:xfrm>
            <a:off x="5331336" y="238335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9" name="Picture 207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E84A9B9A-C915-3BAC-74CA-75207AB94D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6282" y="2453930"/>
            <a:ext cx="297407" cy="297407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E7302977-8548-9739-CCFF-B6CCC86FB863}"/>
              </a:ext>
            </a:extLst>
          </p:cNvPr>
          <p:cNvSpPr txBox="1"/>
          <p:nvPr/>
        </p:nvSpPr>
        <p:spPr>
          <a:xfrm>
            <a:off x="5235906" y="285832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082" name="Google Shape;3441;p36">
            <a:extLst>
              <a:ext uri="{FF2B5EF4-FFF2-40B4-BE49-F238E27FC236}">
                <a16:creationId xmlns:a16="http://schemas.microsoft.com/office/drawing/2014/main" id="{5D0FF845-7161-E329-9544-90B269566B5D}"/>
              </a:ext>
            </a:extLst>
          </p:cNvPr>
          <p:cNvSpPr txBox="1">
            <a:spLocks/>
          </p:cNvSpPr>
          <p:nvPr/>
        </p:nvSpPr>
        <p:spPr>
          <a:xfrm>
            <a:off x="6494568" y="203750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6D1D8457-C8E1-B5F0-E428-1DC1120C43DE}"/>
              </a:ext>
            </a:extLst>
          </p:cNvPr>
          <p:cNvSpPr/>
          <p:nvPr/>
        </p:nvSpPr>
        <p:spPr>
          <a:xfrm>
            <a:off x="5971217" y="219207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8243A5CA-4315-74F4-74F7-C7B10EC71116}"/>
              </a:ext>
            </a:extLst>
          </p:cNvPr>
          <p:cNvSpPr txBox="1"/>
          <p:nvPr/>
        </p:nvSpPr>
        <p:spPr>
          <a:xfrm>
            <a:off x="8138548" y="284805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C91389E5-4564-D425-02A2-79F0815B84AF}"/>
              </a:ext>
            </a:extLst>
          </p:cNvPr>
          <p:cNvSpPr/>
          <p:nvPr/>
        </p:nvSpPr>
        <p:spPr>
          <a:xfrm>
            <a:off x="6133436" y="289239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91F218BE-FDFC-D940-32A3-E732F0BF1DE2}"/>
              </a:ext>
            </a:extLst>
          </p:cNvPr>
          <p:cNvSpPr txBox="1"/>
          <p:nvPr/>
        </p:nvSpPr>
        <p:spPr>
          <a:xfrm>
            <a:off x="6276225" y="290512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2EF2FF47-C5B4-0FFF-5C75-289D02AC71E3}"/>
              </a:ext>
            </a:extLst>
          </p:cNvPr>
          <p:cNvSpPr/>
          <p:nvPr/>
        </p:nvSpPr>
        <p:spPr>
          <a:xfrm>
            <a:off x="7104031" y="237917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5C5A899C-3A6C-A80C-F313-AEB25131605F}"/>
              </a:ext>
            </a:extLst>
          </p:cNvPr>
          <p:cNvSpPr/>
          <p:nvPr/>
        </p:nvSpPr>
        <p:spPr>
          <a:xfrm>
            <a:off x="8225520" y="237053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73" name="Picture 2172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8DDC28FC-6440-8F19-B3DF-602B1B9D4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0506" y="2428357"/>
            <a:ext cx="285003" cy="285003"/>
          </a:xfrm>
          <a:prstGeom prst="rect">
            <a:avLst/>
          </a:prstGeom>
        </p:spPr>
      </p:pic>
      <p:pic>
        <p:nvPicPr>
          <p:cNvPr id="2174" name="Picture 217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3C62A4D9-0E17-A8A9-89CE-31DE9FD639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3516" y="2948719"/>
            <a:ext cx="127564" cy="127564"/>
          </a:xfrm>
          <a:prstGeom prst="rect">
            <a:avLst/>
          </a:prstGeom>
        </p:spPr>
      </p:pic>
      <p:pic>
        <p:nvPicPr>
          <p:cNvPr id="2175" name="Picture 12" descr="Comparing Databricks to Apache Spark | Databricks">
            <a:extLst>
              <a:ext uri="{FF2B5EF4-FFF2-40B4-BE49-F238E27FC236}">
                <a16:creationId xmlns:a16="http://schemas.microsoft.com/office/drawing/2014/main" id="{4ACE66E6-9DB4-AD00-D540-E033548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25" y="248898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4">
            <a:extLst>
              <a:ext uri="{FF2B5EF4-FFF2-40B4-BE49-F238E27FC236}">
                <a16:creationId xmlns:a16="http://schemas.microsoft.com/office/drawing/2014/main" id="{C7C34381-1642-7792-5E2F-98DB400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83" y="23173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7" name="Picture 217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C8B9604-4DEF-05DA-3260-39A1F74381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6993" y="2292548"/>
            <a:ext cx="127564" cy="127564"/>
          </a:xfrm>
          <a:prstGeom prst="rect">
            <a:avLst/>
          </a:prstGeom>
        </p:spPr>
      </p:pic>
      <p:pic>
        <p:nvPicPr>
          <p:cNvPr id="2178" name="Picture 2177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A9A7056-003C-8697-FDCE-52B15DD844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280" y="2292548"/>
            <a:ext cx="127564" cy="127564"/>
          </a:xfrm>
          <a:prstGeom prst="rect">
            <a:avLst/>
          </a:prstGeom>
        </p:spPr>
      </p:pic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90" name="Rectangle: Rounded Corners 2189">
            <a:extLst>
              <a:ext uri="{FF2B5EF4-FFF2-40B4-BE49-F238E27FC236}">
                <a16:creationId xmlns:a16="http://schemas.microsoft.com/office/drawing/2014/main" id="{AD30444C-65D3-5CD4-2A65-5070338223CA}"/>
              </a:ext>
            </a:extLst>
          </p:cNvPr>
          <p:cNvSpPr/>
          <p:nvPr/>
        </p:nvSpPr>
        <p:spPr>
          <a:xfrm>
            <a:off x="2932675" y="431531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3B20BE66-9192-233E-873B-77C3A39F1055}"/>
              </a:ext>
            </a:extLst>
          </p:cNvPr>
          <p:cNvSpPr txBox="1"/>
          <p:nvPr/>
        </p:nvSpPr>
        <p:spPr>
          <a:xfrm>
            <a:off x="3075464" y="432805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sp>
        <p:nvSpPr>
          <p:cNvPr id="2203" name="Rectangle 2202">
            <a:extLst>
              <a:ext uri="{FF2B5EF4-FFF2-40B4-BE49-F238E27FC236}">
                <a16:creationId xmlns:a16="http://schemas.microsoft.com/office/drawing/2014/main" id="{91AD16D2-9BA2-5593-D7B4-DC43F8E9A57C}"/>
              </a:ext>
            </a:extLst>
          </p:cNvPr>
          <p:cNvSpPr/>
          <p:nvPr/>
        </p:nvSpPr>
        <p:spPr>
          <a:xfrm>
            <a:off x="5327508" y="380616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04" name="Picture 220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B4B8054-EB25-C020-9310-4B63E9812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2454" y="3876740"/>
            <a:ext cx="297407" cy="297407"/>
          </a:xfrm>
          <a:prstGeom prst="rect">
            <a:avLst/>
          </a:prstGeom>
        </p:spPr>
      </p:pic>
      <p:sp>
        <p:nvSpPr>
          <p:cNvPr id="2205" name="TextBox 2204">
            <a:extLst>
              <a:ext uri="{FF2B5EF4-FFF2-40B4-BE49-F238E27FC236}">
                <a16:creationId xmlns:a16="http://schemas.microsoft.com/office/drawing/2014/main" id="{C134B90B-B392-D07A-D662-B8E4E1EB5458}"/>
              </a:ext>
            </a:extLst>
          </p:cNvPr>
          <p:cNvSpPr txBox="1"/>
          <p:nvPr/>
        </p:nvSpPr>
        <p:spPr>
          <a:xfrm>
            <a:off x="5232078" y="428113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206" name="Google Shape;3441;p36">
            <a:extLst>
              <a:ext uri="{FF2B5EF4-FFF2-40B4-BE49-F238E27FC236}">
                <a16:creationId xmlns:a16="http://schemas.microsoft.com/office/drawing/2014/main" id="{7EF52962-1B79-2CD6-21F1-A4D8469507A5}"/>
              </a:ext>
            </a:extLst>
          </p:cNvPr>
          <p:cNvSpPr txBox="1">
            <a:spLocks/>
          </p:cNvSpPr>
          <p:nvPr/>
        </p:nvSpPr>
        <p:spPr>
          <a:xfrm>
            <a:off x="6490740" y="346031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207" name="Rectangle: Rounded Corners 2206">
            <a:extLst>
              <a:ext uri="{FF2B5EF4-FFF2-40B4-BE49-F238E27FC236}">
                <a16:creationId xmlns:a16="http://schemas.microsoft.com/office/drawing/2014/main" id="{E02241D2-C579-5CDA-2BB0-3C9E8D32DEB3}"/>
              </a:ext>
            </a:extLst>
          </p:cNvPr>
          <p:cNvSpPr/>
          <p:nvPr/>
        </p:nvSpPr>
        <p:spPr>
          <a:xfrm>
            <a:off x="5967389" y="361488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F4F6979B-40FD-C605-9DA0-31AC49502E17}"/>
              </a:ext>
            </a:extLst>
          </p:cNvPr>
          <p:cNvSpPr txBox="1"/>
          <p:nvPr/>
        </p:nvSpPr>
        <p:spPr>
          <a:xfrm>
            <a:off x="8134720" y="427086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09" name="Rectangle: Rounded Corners 2208">
            <a:extLst>
              <a:ext uri="{FF2B5EF4-FFF2-40B4-BE49-F238E27FC236}">
                <a16:creationId xmlns:a16="http://schemas.microsoft.com/office/drawing/2014/main" id="{77664113-55C6-26D3-0EE3-4A7339BEE1D8}"/>
              </a:ext>
            </a:extLst>
          </p:cNvPr>
          <p:cNvSpPr/>
          <p:nvPr/>
        </p:nvSpPr>
        <p:spPr>
          <a:xfrm>
            <a:off x="6129608" y="431520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C7A75B0A-026F-D1C7-F42A-58867C13A9A1}"/>
              </a:ext>
            </a:extLst>
          </p:cNvPr>
          <p:cNvSpPr txBox="1"/>
          <p:nvPr/>
        </p:nvSpPr>
        <p:spPr>
          <a:xfrm>
            <a:off x="6272397" y="432793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4A18804F-BC76-8667-1E73-478959E0A6F4}"/>
              </a:ext>
            </a:extLst>
          </p:cNvPr>
          <p:cNvSpPr/>
          <p:nvPr/>
        </p:nvSpPr>
        <p:spPr>
          <a:xfrm>
            <a:off x="7100203" y="380198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2C2ED0CD-8552-DCA9-2E33-85A3100E895E}"/>
              </a:ext>
            </a:extLst>
          </p:cNvPr>
          <p:cNvSpPr/>
          <p:nvPr/>
        </p:nvSpPr>
        <p:spPr>
          <a:xfrm>
            <a:off x="8221692" y="379334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16" name="Picture 2215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5A55E0FF-9E31-5809-A91F-7D65D8928D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6678" y="3851167"/>
            <a:ext cx="285003" cy="285003"/>
          </a:xfrm>
          <a:prstGeom prst="rect">
            <a:avLst/>
          </a:prstGeom>
        </p:spPr>
      </p:pic>
      <p:pic>
        <p:nvPicPr>
          <p:cNvPr id="2217" name="Picture 221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A36A2E59-7E7C-0028-92DD-1DB0AAF08A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688" y="4371529"/>
            <a:ext cx="127564" cy="127564"/>
          </a:xfrm>
          <a:prstGeom prst="rect">
            <a:avLst/>
          </a:prstGeom>
        </p:spPr>
      </p:pic>
      <p:pic>
        <p:nvPicPr>
          <p:cNvPr id="2218" name="Picture 12" descr="Comparing Databricks to Apache Spark | Databricks">
            <a:extLst>
              <a:ext uri="{FF2B5EF4-FFF2-40B4-BE49-F238E27FC236}">
                <a16:creationId xmlns:a16="http://schemas.microsoft.com/office/drawing/2014/main" id="{715AC376-4801-4728-1DD9-69FA9B1F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97" y="391179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9" name="Picture 14">
            <a:extLst>
              <a:ext uri="{FF2B5EF4-FFF2-40B4-BE49-F238E27FC236}">
                <a16:creationId xmlns:a16="http://schemas.microsoft.com/office/drawing/2014/main" id="{23357E85-D16B-2F4B-30DC-0BCEF9D3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55" y="37401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E46D7A6-95F3-8ECE-421D-F4DF62C06C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3165" y="3715358"/>
            <a:ext cx="127564" cy="127564"/>
          </a:xfrm>
          <a:prstGeom prst="rect">
            <a:avLst/>
          </a:prstGeom>
        </p:spPr>
      </p:pic>
      <p:pic>
        <p:nvPicPr>
          <p:cNvPr id="2221" name="Picture 2220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4CEF7CB-BEA7-4C6E-49AA-D5188B8B3C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5452" y="3715358"/>
            <a:ext cx="127564" cy="127564"/>
          </a:xfrm>
          <a:prstGeom prst="rect">
            <a:avLst/>
          </a:prstGeom>
        </p:spPr>
      </p:pic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345589-0691-B87E-B666-62B62B892B09}"/>
              </a:ext>
            </a:extLst>
          </p:cNvPr>
          <p:cNvSpPr/>
          <p:nvPr/>
        </p:nvSpPr>
        <p:spPr>
          <a:xfrm>
            <a:off x="404079" y="660331"/>
            <a:ext cx="8498916" cy="4185646"/>
          </a:xfrm>
          <a:prstGeom prst="rect">
            <a:avLst/>
          </a:prstGeom>
          <a:solidFill>
            <a:srgbClr val="1F1F1F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3AFC53BD-EE08-9A55-667F-A9C23D8D9A4F}"/>
              </a:ext>
            </a:extLst>
          </p:cNvPr>
          <p:cNvCxnSpPr>
            <a:cxnSpLocks/>
            <a:stCxn id="1047" idx="3"/>
            <a:endCxn id="1056" idx="1"/>
          </p:cNvCxnSpPr>
          <p:nvPr/>
        </p:nvCxnSpPr>
        <p:spPr>
          <a:xfrm flipV="1">
            <a:off x="4943637" y="1206170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2FCC1A3-6A6A-1BB9-B250-5679B8D59EA6}"/>
              </a:ext>
            </a:extLst>
          </p:cNvPr>
          <p:cNvSpPr/>
          <p:nvPr/>
        </p:nvSpPr>
        <p:spPr>
          <a:xfrm>
            <a:off x="4517393" y="100450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2EE208E-6025-DE65-DD74-B044350ED79E}"/>
              </a:ext>
            </a:extLst>
          </p:cNvPr>
          <p:cNvSpPr txBox="1"/>
          <p:nvPr/>
        </p:nvSpPr>
        <p:spPr>
          <a:xfrm>
            <a:off x="4377865" y="148759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49" name="Picture 1048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0123C466-214A-267C-362C-90A9C2A714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8902" y="1068337"/>
            <a:ext cx="311412" cy="311412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F2150F4-9DCC-F6E9-2B85-80B93295F34B}"/>
              </a:ext>
            </a:extLst>
          </p:cNvPr>
          <p:cNvSpPr/>
          <p:nvPr/>
        </p:nvSpPr>
        <p:spPr>
          <a:xfrm>
            <a:off x="4506477" y="2382412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4E91A93-756F-6689-090C-8B253F3D58A6}"/>
              </a:ext>
            </a:extLst>
          </p:cNvPr>
          <p:cNvSpPr txBox="1"/>
          <p:nvPr/>
        </p:nvSpPr>
        <p:spPr>
          <a:xfrm>
            <a:off x="4366949" y="2865506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2" name="Picture 1051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311F7E10-80F2-EAA3-B140-C3837DEF1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7986" y="2446249"/>
            <a:ext cx="311412" cy="311412"/>
          </a:xfrm>
          <a:prstGeom prst="rect">
            <a:avLst/>
          </a:prstGeom>
        </p:spPr>
      </p:pic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4BB5451B-05E5-F5B7-4223-7A3CE8178941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55" name="Picture 105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3538D7E-3ADF-785D-39DA-07F95224FB0B}"/>
              </a:ext>
            </a:extLst>
          </p:cNvPr>
          <p:cNvSpPr/>
          <p:nvPr/>
        </p:nvSpPr>
        <p:spPr>
          <a:xfrm>
            <a:off x="7671871" y="994238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42D4B1F-E8E2-06A8-5B4F-D52B5C1CD94A}"/>
              </a:ext>
            </a:extLst>
          </p:cNvPr>
          <p:cNvSpPr txBox="1"/>
          <p:nvPr/>
        </p:nvSpPr>
        <p:spPr>
          <a:xfrm>
            <a:off x="7532343" y="1477332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8" name="Picture 1057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709B087-926B-7B2D-2956-20C7172953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3380" y="1058075"/>
            <a:ext cx="311412" cy="311412"/>
          </a:xfrm>
          <a:prstGeom prst="rect">
            <a:avLst/>
          </a:prstGeom>
        </p:spPr>
      </p:pic>
      <p:pic>
        <p:nvPicPr>
          <p:cNvPr id="1059" name="Picture 105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F8CC48B-CEA3-A092-CB04-C8A6BCA180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6675" y="914636"/>
            <a:ext cx="127564" cy="127564"/>
          </a:xfrm>
          <a:prstGeom prst="rect">
            <a:avLst/>
          </a:prstGeom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5DBA4C39-E628-5A51-474B-08C1A42CA6A4}"/>
              </a:ext>
            </a:extLst>
          </p:cNvPr>
          <p:cNvSpPr/>
          <p:nvPr/>
        </p:nvSpPr>
        <p:spPr>
          <a:xfrm>
            <a:off x="7660955" y="237215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4DA153C-89FB-D09D-0568-3C04599165D4}"/>
              </a:ext>
            </a:extLst>
          </p:cNvPr>
          <p:cNvSpPr txBox="1"/>
          <p:nvPr/>
        </p:nvSpPr>
        <p:spPr>
          <a:xfrm>
            <a:off x="7521427" y="285524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3" name="Picture 1062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B07CF20-86CD-7E46-9F8E-D8DCF54B58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2464" y="2435987"/>
            <a:ext cx="311412" cy="311412"/>
          </a:xfrm>
          <a:prstGeom prst="rect">
            <a:avLst/>
          </a:prstGeom>
        </p:spPr>
      </p:pic>
      <p:pic>
        <p:nvPicPr>
          <p:cNvPr id="1064" name="Picture 106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65770A7-EDA1-B1FA-7F49-D6BB446D4F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759" y="2292548"/>
            <a:ext cx="127564" cy="127564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2E1A20A-AB38-51D0-553E-0410B4903DD9}"/>
              </a:ext>
            </a:extLst>
          </p:cNvPr>
          <p:cNvSpPr/>
          <p:nvPr/>
        </p:nvSpPr>
        <p:spPr>
          <a:xfrm>
            <a:off x="7657127" y="379496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B599756-EC4A-D14E-A1F1-F137AB030A76}"/>
              </a:ext>
            </a:extLst>
          </p:cNvPr>
          <p:cNvSpPr txBox="1"/>
          <p:nvPr/>
        </p:nvSpPr>
        <p:spPr>
          <a:xfrm>
            <a:off x="7517599" y="427805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7" name="Picture 1066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4BB1856E-8E77-5345-7D98-231DEBC19B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8636" y="3858797"/>
            <a:ext cx="311412" cy="311412"/>
          </a:xfrm>
          <a:prstGeom prst="rect">
            <a:avLst/>
          </a:prstGeom>
        </p:spPr>
      </p:pic>
      <p:pic>
        <p:nvPicPr>
          <p:cNvPr id="1069" name="Picture 106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79AF59F-5CFA-46CA-5158-D8EFB24DEA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1931" y="3715358"/>
            <a:ext cx="127564" cy="127564"/>
          </a:xfrm>
          <a:prstGeom prst="rect">
            <a:avLst/>
          </a:prstGeom>
        </p:spPr>
      </p:pic>
      <p:sp>
        <p:nvSpPr>
          <p:cNvPr id="1075" name="Google Shape;3441;p36">
            <a:extLst>
              <a:ext uri="{FF2B5EF4-FFF2-40B4-BE49-F238E27FC236}">
                <a16:creationId xmlns:a16="http://schemas.microsoft.com/office/drawing/2014/main" id="{C43FD005-A242-FA11-6785-BA0362D0B1C3}"/>
              </a:ext>
            </a:extLst>
          </p:cNvPr>
          <p:cNvSpPr txBox="1">
            <a:spLocks/>
          </p:cNvSpPr>
          <p:nvPr/>
        </p:nvSpPr>
        <p:spPr>
          <a:xfrm>
            <a:off x="5902565" y="1073399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1080" name="Google Shape;3441;p36">
            <a:extLst>
              <a:ext uri="{FF2B5EF4-FFF2-40B4-BE49-F238E27FC236}">
                <a16:creationId xmlns:a16="http://schemas.microsoft.com/office/drawing/2014/main" id="{C4B2A67B-F3C5-4B4E-AF88-ECC20D8E1F52}"/>
              </a:ext>
            </a:extLst>
          </p:cNvPr>
          <p:cNvSpPr txBox="1">
            <a:spLocks/>
          </p:cNvSpPr>
          <p:nvPr/>
        </p:nvSpPr>
        <p:spPr>
          <a:xfrm>
            <a:off x="4332788" y="3377802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sp>
        <p:nvSpPr>
          <p:cNvPr id="1081" name="Google Shape;3441;p36">
            <a:extLst>
              <a:ext uri="{FF2B5EF4-FFF2-40B4-BE49-F238E27FC236}">
                <a16:creationId xmlns:a16="http://schemas.microsoft.com/office/drawing/2014/main" id="{D62E72FC-28CD-B4AB-0097-19CF43AB3E0B}"/>
              </a:ext>
            </a:extLst>
          </p:cNvPr>
          <p:cNvSpPr txBox="1">
            <a:spLocks/>
          </p:cNvSpPr>
          <p:nvPr/>
        </p:nvSpPr>
        <p:spPr>
          <a:xfrm>
            <a:off x="4315561" y="1938450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cxnSp>
        <p:nvCxnSpPr>
          <p:cNvPr id="1085" name="Connector: Elbow 1084">
            <a:extLst>
              <a:ext uri="{FF2B5EF4-FFF2-40B4-BE49-F238E27FC236}">
                <a16:creationId xmlns:a16="http://schemas.microsoft.com/office/drawing/2014/main" id="{443791C0-12D9-76AF-73BE-55CDDF4F51B0}"/>
              </a:ext>
            </a:extLst>
          </p:cNvPr>
          <p:cNvCxnSpPr>
            <a:stCxn id="1047" idx="1"/>
            <a:endCxn id="1053" idx="1"/>
          </p:cNvCxnSpPr>
          <p:nvPr/>
        </p:nvCxnSpPr>
        <p:spPr>
          <a:xfrm rot="10800000" flipV="1">
            <a:off x="4502649" y="1216432"/>
            <a:ext cx="14744" cy="2800722"/>
          </a:xfrm>
          <a:prstGeom prst="bentConnector3">
            <a:avLst>
              <a:gd name="adj1" fmla="val 3258342"/>
            </a:avLst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CA70A4CF-7D07-CB4A-9EA0-36B9093A3709}"/>
              </a:ext>
            </a:extLst>
          </p:cNvPr>
          <p:cNvCxnSpPr>
            <a:cxnSpLocks/>
            <a:endCxn id="1050" idx="1"/>
          </p:cNvCxnSpPr>
          <p:nvPr/>
        </p:nvCxnSpPr>
        <p:spPr>
          <a:xfrm flipV="1">
            <a:off x="4037814" y="2594344"/>
            <a:ext cx="468663" cy="0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Google Shape;3518;p41">
            <a:extLst>
              <a:ext uri="{FF2B5EF4-FFF2-40B4-BE49-F238E27FC236}">
                <a16:creationId xmlns:a16="http://schemas.microsoft.com/office/drawing/2014/main" id="{8F59E09B-72DC-E331-5C8C-F22C5714F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6204" y="2159063"/>
            <a:ext cx="1960776" cy="714268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C048"/>
                </a:solidFill>
              </a:rPr>
              <a:t>Sobreposição de features em diferentes processos de Feature Engineering</a:t>
            </a:r>
            <a:endParaRPr sz="1200" dirty="0">
              <a:solidFill>
                <a:srgbClr val="FFC048"/>
              </a:solidFill>
            </a:endParaRPr>
          </a:p>
        </p:txBody>
      </p: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35969DC8-5942-C9DA-8F0B-E537C869DBF5}"/>
              </a:ext>
            </a:extLst>
          </p:cNvPr>
          <p:cNvCxnSpPr>
            <a:cxnSpLocks/>
          </p:cNvCxnSpPr>
          <p:nvPr/>
        </p:nvCxnSpPr>
        <p:spPr>
          <a:xfrm flipV="1">
            <a:off x="4935127" y="2594726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Google Shape;3441;p36">
            <a:extLst>
              <a:ext uri="{FF2B5EF4-FFF2-40B4-BE49-F238E27FC236}">
                <a16:creationId xmlns:a16="http://schemas.microsoft.com/office/drawing/2014/main" id="{4258B619-D1F5-9B95-A4BE-2DD1092C0A3A}"/>
              </a:ext>
            </a:extLst>
          </p:cNvPr>
          <p:cNvSpPr txBox="1">
            <a:spLocks/>
          </p:cNvSpPr>
          <p:nvPr/>
        </p:nvSpPr>
        <p:spPr>
          <a:xfrm>
            <a:off x="5894055" y="2461955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0052C35-71A1-CF3F-3361-92BB5769478C}"/>
              </a:ext>
            </a:extLst>
          </p:cNvPr>
          <p:cNvCxnSpPr>
            <a:cxnSpLocks/>
          </p:cNvCxnSpPr>
          <p:nvPr/>
        </p:nvCxnSpPr>
        <p:spPr>
          <a:xfrm flipV="1">
            <a:off x="4910281" y="4008142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Google Shape;3441;p36">
            <a:extLst>
              <a:ext uri="{FF2B5EF4-FFF2-40B4-BE49-F238E27FC236}">
                <a16:creationId xmlns:a16="http://schemas.microsoft.com/office/drawing/2014/main" id="{E0776162-C272-8352-7ED0-C1585958AC31}"/>
              </a:ext>
            </a:extLst>
          </p:cNvPr>
          <p:cNvSpPr txBox="1">
            <a:spLocks/>
          </p:cNvSpPr>
          <p:nvPr/>
        </p:nvSpPr>
        <p:spPr>
          <a:xfrm>
            <a:off x="5869209" y="3875371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2075" name="Google Shape;3518;p41">
            <a:extLst>
              <a:ext uri="{FF2B5EF4-FFF2-40B4-BE49-F238E27FC236}">
                <a16:creationId xmlns:a16="http://schemas.microsoft.com/office/drawing/2014/main" id="{B8072D46-3DE8-74AE-CD07-2142473B8B32}"/>
              </a:ext>
            </a:extLst>
          </p:cNvPr>
          <p:cNvSpPr txBox="1">
            <a:spLocks/>
          </p:cNvSpPr>
          <p:nvPr/>
        </p:nvSpPr>
        <p:spPr>
          <a:xfrm>
            <a:off x="5116772" y="1379571"/>
            <a:ext cx="2392189" cy="68067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pt-BR" sz="1200" dirty="0">
                <a:solidFill>
                  <a:srgbClr val="E04F5F"/>
                </a:solidFill>
              </a:rPr>
              <a:t>Diferentes ferramentas e frameworks na esteira de deploy podem gerar features diferentes</a:t>
            </a:r>
          </a:p>
        </p:txBody>
      </p:sp>
    </p:spTree>
    <p:extLst>
      <p:ext uri="{BB962C8B-B14F-4D97-AF65-F5344CB8AC3E}">
        <p14:creationId xmlns:p14="http://schemas.microsoft.com/office/powerpoint/2010/main" val="17532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5" grpId="0"/>
      <p:bldP spid="1080" grpId="0"/>
      <p:bldP spid="1081" grpId="0"/>
      <p:bldP spid="2053" grpId="0" uiExpand="1" build="p" animBg="1"/>
      <p:bldP spid="2055" grpId="0"/>
      <p:bldP spid="2074" grpId="0"/>
      <p:bldP spid="20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802AA5-E86C-42F3-D420-AE371D74E8E8}"/>
              </a:ext>
            </a:extLst>
          </p:cNvPr>
          <p:cNvGrpSpPr/>
          <p:nvPr/>
        </p:nvGrpSpPr>
        <p:grpSpPr>
          <a:xfrm>
            <a:off x="2246513" y="1727138"/>
            <a:ext cx="2135152" cy="1538246"/>
            <a:chOff x="2246513" y="1727138"/>
            <a:chExt cx="2135152" cy="1538246"/>
          </a:xfrm>
        </p:grpSpPr>
        <p:sp>
          <p:nvSpPr>
            <p:cNvPr id="1045" name="Google Shape;3441;p36">
              <a:extLst>
                <a:ext uri="{FF2B5EF4-FFF2-40B4-BE49-F238E27FC236}">
                  <a16:creationId xmlns:a16="http://schemas.microsoft.com/office/drawing/2014/main" id="{D98DF0CA-87D8-07B6-3962-44A3703596B9}"/>
                </a:ext>
              </a:extLst>
            </p:cNvPr>
            <p:cNvSpPr txBox="1">
              <a:spLocks/>
            </p:cNvSpPr>
            <p:nvPr/>
          </p:nvSpPr>
          <p:spPr>
            <a:xfrm>
              <a:off x="2663502" y="1727138"/>
              <a:ext cx="129052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STORE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645048-68E0-64B4-F82C-339FF33E8314}"/>
                </a:ext>
              </a:extLst>
            </p:cNvPr>
            <p:cNvSpPr/>
            <p:nvPr/>
          </p:nvSpPr>
          <p:spPr>
            <a:xfrm>
              <a:off x="2246513" y="1899317"/>
              <a:ext cx="2135152" cy="1366067"/>
            </a:xfrm>
            <a:prstGeom prst="roundRect">
              <a:avLst>
                <a:gd name="adj" fmla="val 11808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 Store ao resgate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a adição desse componente pode tornar a jornada mais fácil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7AEE07-0667-3B96-DD74-893D1283222C}"/>
              </a:ext>
            </a:extLst>
          </p:cNvPr>
          <p:cNvGrpSpPr/>
          <p:nvPr/>
        </p:nvGrpSpPr>
        <p:grpSpPr>
          <a:xfrm>
            <a:off x="2964928" y="2226473"/>
            <a:ext cx="687671" cy="821648"/>
            <a:chOff x="4363121" y="3805222"/>
            <a:chExt cx="687671" cy="821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1DED09-0786-95B0-F4B0-645E91D2CE71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AC99CA-9E60-2728-49F1-0BE08656F055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9" name="Picture 8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8B93F9A-2519-FBC8-BF85-3617F2BF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92C9D-C109-FB9B-026F-6F8D08396835}"/>
              </a:ext>
            </a:extLst>
          </p:cNvPr>
          <p:cNvGrpSpPr/>
          <p:nvPr/>
        </p:nvGrpSpPr>
        <p:grpSpPr>
          <a:xfrm>
            <a:off x="2411375" y="2229773"/>
            <a:ext cx="687671" cy="821648"/>
            <a:chOff x="4363121" y="3805222"/>
            <a:chExt cx="687671" cy="821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417BE8-6281-3D42-53C8-EF737662513C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C577D4-1164-64CE-5A5B-710F1998FFA2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5" name="Picture 4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A00BFB75-1C70-852F-26EE-7E60F49E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A879E8-5733-275C-5C53-6F02A25AB861}"/>
              </a:ext>
            </a:extLst>
          </p:cNvPr>
          <p:cNvGrpSpPr/>
          <p:nvPr/>
        </p:nvGrpSpPr>
        <p:grpSpPr>
          <a:xfrm>
            <a:off x="3530700" y="2226473"/>
            <a:ext cx="687671" cy="821648"/>
            <a:chOff x="4363121" y="3805222"/>
            <a:chExt cx="687671" cy="8216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C6D55-782D-3804-CD2A-C46DFBDDAC50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33640-16DC-C66D-40A6-22C8C51CBE8F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26" name="Picture 1025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CB96B4-3C3F-93B2-EB46-D3548AC2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0A3BB-CC28-4368-22B5-E21576079B65}"/>
              </a:ext>
            </a:extLst>
          </p:cNvPr>
          <p:cNvGrpSpPr/>
          <p:nvPr/>
        </p:nvGrpSpPr>
        <p:grpSpPr>
          <a:xfrm>
            <a:off x="4883998" y="806806"/>
            <a:ext cx="3283076" cy="1314527"/>
            <a:chOff x="4883998" y="806806"/>
            <a:chExt cx="3283076" cy="1314527"/>
          </a:xfrm>
        </p:grpSpPr>
        <p:sp>
          <p:nvSpPr>
            <p:cNvPr id="1083" name="Rectangle: Rounded Corners 1082">
              <a:extLst>
                <a:ext uri="{FF2B5EF4-FFF2-40B4-BE49-F238E27FC236}">
                  <a16:creationId xmlns:a16="http://schemas.microsoft.com/office/drawing/2014/main" id="{C9C09C08-D09C-5355-FDFE-2B08963953E6}"/>
                </a:ext>
              </a:extLst>
            </p:cNvPr>
            <p:cNvSpPr/>
            <p:nvPr/>
          </p:nvSpPr>
          <p:spPr>
            <a:xfrm>
              <a:off x="4883998" y="85957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B4B92DB3-E99D-7082-FCAA-2F386A2A36C6}"/>
                </a:ext>
              </a:extLst>
            </p:cNvPr>
            <p:cNvSpPr/>
            <p:nvPr/>
          </p:nvSpPr>
          <p:spPr>
            <a:xfrm>
              <a:off x="4959447" y="93450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FF2F15C3-E5CE-1FE4-4DEB-901E08101AED}"/>
                </a:ext>
              </a:extLst>
            </p:cNvPr>
            <p:cNvSpPr/>
            <p:nvPr/>
          </p:nvSpPr>
          <p:spPr>
            <a:xfrm>
              <a:off x="5041145" y="1006907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A41F39-B250-8390-7C2A-EDBC182AF638}"/>
                </a:ext>
              </a:extLst>
            </p:cNvPr>
            <p:cNvGrpSpPr/>
            <p:nvPr/>
          </p:nvGrpSpPr>
          <p:grpSpPr>
            <a:xfrm>
              <a:off x="6741231" y="1204857"/>
              <a:ext cx="687671" cy="793452"/>
              <a:chOff x="6241121" y="2177785"/>
              <a:chExt cx="687671" cy="793452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AFB3277D-B9EB-3DB8-1C46-154DE81C9784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A95DF91D-023D-7F9F-BC34-3C231A6A8CD7}"/>
                  </a:ext>
                </a:extLst>
              </p:cNvPr>
              <p:cNvSpPr txBox="1"/>
              <p:nvPr/>
            </p:nvSpPr>
            <p:spPr>
              <a:xfrm>
                <a:off x="6241121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1081" name="Picture 108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814FB76E-DC0C-6C38-9708-704679090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sp>
          <p:nvSpPr>
            <p:cNvPr id="1084" name="Google Shape;3441;p36">
              <a:extLst>
                <a:ext uri="{FF2B5EF4-FFF2-40B4-BE49-F238E27FC236}">
                  <a16:creationId xmlns:a16="http://schemas.microsoft.com/office/drawing/2014/main" id="{08C7C07F-76C2-5C76-03FB-905DA06F8B7D}"/>
                </a:ext>
              </a:extLst>
            </p:cNvPr>
            <p:cNvSpPr txBox="1">
              <a:spLocks/>
            </p:cNvSpPr>
            <p:nvPr/>
          </p:nvSpPr>
          <p:spPr>
            <a:xfrm>
              <a:off x="5684439" y="806806"/>
              <a:ext cx="1728519" cy="241966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2298A8-CCC9-20AA-EDEC-36CE79B871B8}"/>
                </a:ext>
              </a:extLst>
            </p:cNvPr>
            <p:cNvGrpSpPr/>
            <p:nvPr/>
          </p:nvGrpSpPr>
          <p:grpSpPr>
            <a:xfrm>
              <a:off x="5256471" y="1204857"/>
              <a:ext cx="426244" cy="423863"/>
              <a:chOff x="5991599" y="1031447"/>
              <a:chExt cx="426244" cy="423863"/>
            </a:xfrm>
          </p:grpSpPr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38BBE58E-BE90-F3FC-3BE7-B637D8047EC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93" name="Picture 2092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4B248EE-247B-342D-F099-82615664B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5A773-8FA1-8499-3CF7-9A88E7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6364" y="1262839"/>
              <a:ext cx="839542" cy="313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1988AA-88C0-39BA-78F3-03754B058396}"/>
                </a:ext>
              </a:extLst>
            </p:cNvPr>
            <p:cNvSpPr txBox="1"/>
            <p:nvPr/>
          </p:nvSpPr>
          <p:spPr>
            <a:xfrm>
              <a:off x="512706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D370EB-47B0-148C-F1A3-71F7694A1B81}"/>
                </a:ext>
              </a:extLst>
            </p:cNvPr>
            <p:cNvGrpSpPr/>
            <p:nvPr/>
          </p:nvGrpSpPr>
          <p:grpSpPr>
            <a:xfrm>
              <a:off x="7509381" y="1204857"/>
              <a:ext cx="426244" cy="423863"/>
              <a:chOff x="5991599" y="1031447"/>
              <a:chExt cx="426244" cy="423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1C6842-FB4C-F139-328F-FB3C2573C56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Picture 26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BA9D2835-CFDE-6F66-254D-E76B9F2A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725BA-603F-9E5F-94DF-36474A89F363}"/>
                </a:ext>
              </a:extLst>
            </p:cNvPr>
            <p:cNvSpPr txBox="1"/>
            <p:nvPr/>
          </p:nvSpPr>
          <p:spPr>
            <a:xfrm>
              <a:off x="737997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Update 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B870B6-3737-3B37-287E-A28AE1627F3D}"/>
                </a:ext>
              </a:extLst>
            </p:cNvPr>
            <p:cNvSpPr txBox="1"/>
            <p:nvPr/>
          </p:nvSpPr>
          <p:spPr>
            <a:xfrm>
              <a:off x="5818881" y="1650523"/>
              <a:ext cx="894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</a:t>
              </a:r>
            </a:p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Transformation</a:t>
              </a:r>
              <a:endPara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31" name="Picture 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98701CFE-1C1E-1985-D11E-23D6E51458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214962">
            <a:off x="4285043" y="1511847"/>
            <a:ext cx="512324" cy="426959"/>
          </a:xfrm>
          <a:prstGeom prst="rect">
            <a:avLst/>
          </a:prstGeom>
        </p:spPr>
      </p:pic>
      <p:pic>
        <p:nvPicPr>
          <p:cNvPr id="32" name="Picture 31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D9A240D1-4184-F997-BC82-1A8E50EE1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16329">
            <a:off x="4460513" y="1970105"/>
            <a:ext cx="455735" cy="379799"/>
          </a:xfrm>
          <a:prstGeom prst="rect">
            <a:avLst/>
          </a:prstGeom>
        </p:spPr>
      </p:pic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2275" y="2290314"/>
            <a:ext cx="434238" cy="4342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710333-BE36-376E-6AAC-5FA5DD31EB20}"/>
              </a:ext>
            </a:extLst>
          </p:cNvPr>
          <p:cNvGrpSpPr/>
          <p:nvPr/>
        </p:nvGrpSpPr>
        <p:grpSpPr>
          <a:xfrm>
            <a:off x="4910477" y="2962392"/>
            <a:ext cx="3283076" cy="1289235"/>
            <a:chOff x="4910477" y="2962392"/>
            <a:chExt cx="3283076" cy="128923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4620CFF-1B4B-6319-1856-07F009791188}"/>
                </a:ext>
              </a:extLst>
            </p:cNvPr>
            <p:cNvSpPr/>
            <p:nvPr/>
          </p:nvSpPr>
          <p:spPr>
            <a:xfrm>
              <a:off x="4910477" y="298987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C375FFA-EEB0-7E6E-A13E-90874EABEA57}"/>
                </a:ext>
              </a:extLst>
            </p:cNvPr>
            <p:cNvSpPr/>
            <p:nvPr/>
          </p:nvSpPr>
          <p:spPr>
            <a:xfrm>
              <a:off x="4985926" y="306480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74F5C0F-DEB3-8517-3450-E49D98D4FDF5}"/>
                </a:ext>
              </a:extLst>
            </p:cNvPr>
            <p:cNvSpPr/>
            <p:nvPr/>
          </p:nvSpPr>
          <p:spPr>
            <a:xfrm>
              <a:off x="5067624" y="313720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0" name="Google Shape;3441;p36">
              <a:extLst>
                <a:ext uri="{FF2B5EF4-FFF2-40B4-BE49-F238E27FC236}">
                  <a16:creationId xmlns:a16="http://schemas.microsoft.com/office/drawing/2014/main" id="{1EDB8B39-E1E3-3C10-F017-97025BCE0662}"/>
                </a:ext>
              </a:extLst>
            </p:cNvPr>
            <p:cNvSpPr txBox="1">
              <a:spLocks/>
            </p:cNvSpPr>
            <p:nvPr/>
          </p:nvSpPr>
          <p:spPr>
            <a:xfrm>
              <a:off x="5710918" y="2962392"/>
              <a:ext cx="1886669" cy="216673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 / INFERENCE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E78329-5184-C27E-4B62-4BA6869B35B1}"/>
                </a:ext>
              </a:extLst>
            </p:cNvPr>
            <p:cNvGrpSpPr/>
            <p:nvPr/>
          </p:nvGrpSpPr>
          <p:grpSpPr>
            <a:xfrm>
              <a:off x="6501935" y="3338322"/>
              <a:ext cx="617104" cy="793452"/>
              <a:chOff x="6404837" y="3317056"/>
              <a:chExt cx="617104" cy="793452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F6839057-75AC-342E-4940-ABC76AA9BFF8}"/>
                  </a:ext>
                </a:extLst>
              </p:cNvPr>
              <p:cNvSpPr txBox="1"/>
              <p:nvPr/>
            </p:nvSpPr>
            <p:spPr>
              <a:xfrm>
                <a:off x="6404837" y="3771954"/>
                <a:ext cx="6171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</a:t>
                </a:r>
                <a:r>
                  <a:rPr lang="pt-BR" sz="800" i="1" dirty="0" err="1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Inference</a:t>
                </a:r>
                <a:endPara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E5528C49-DD52-F592-1EB3-8FFA0B3A1EBD}"/>
                  </a:ext>
                </a:extLst>
              </p:cNvPr>
              <p:cNvSpPr/>
              <p:nvPr/>
            </p:nvSpPr>
            <p:spPr>
              <a:xfrm>
                <a:off x="6509409" y="3317056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55" name="Picture 2054" descr="A white outline of a crystal ball&#10;&#10;Description automatically generated">
                <a:extLst>
                  <a:ext uri="{FF2B5EF4-FFF2-40B4-BE49-F238E27FC236}">
                    <a16:creationId xmlns:a16="http://schemas.microsoft.com/office/drawing/2014/main" id="{F9ADAD8E-CCB4-D18B-580D-CB12CBD20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74395" y="3374877"/>
                <a:ext cx="285003" cy="28500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E8B923-2F9A-C3DE-5427-863AD9767E3E}"/>
                </a:ext>
              </a:extLst>
            </p:cNvPr>
            <p:cNvGrpSpPr/>
            <p:nvPr/>
          </p:nvGrpSpPr>
          <p:grpSpPr>
            <a:xfrm>
              <a:off x="5381923" y="3338322"/>
              <a:ext cx="426244" cy="423863"/>
              <a:chOff x="5991599" y="1031447"/>
              <a:chExt cx="426244" cy="42386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DF5A96-2D56-60F0-2AB9-84A495727474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6" name="Picture 35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0C02A3E-6F96-F8E4-1EA3-7943B451D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6FDAFD-67D8-692A-FAFE-03B38D044706}"/>
                </a:ext>
              </a:extLst>
            </p:cNvPr>
            <p:cNvSpPr txBox="1"/>
            <p:nvPr/>
          </p:nvSpPr>
          <p:spPr>
            <a:xfrm>
              <a:off x="5252516" y="3781329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30653D-37EA-5CC3-DFF1-B45A5DFC8839}"/>
                </a:ext>
              </a:extLst>
            </p:cNvPr>
            <p:cNvGrpSpPr/>
            <p:nvPr/>
          </p:nvGrpSpPr>
          <p:grpSpPr>
            <a:xfrm>
              <a:off x="5873163" y="3338322"/>
              <a:ext cx="687671" cy="793452"/>
              <a:chOff x="6248209" y="2177785"/>
              <a:chExt cx="687671" cy="79345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3A6B377-AE51-8561-9D7F-5D72301BC133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B1B4D0-24D7-5DD7-49FF-CD617795BE87}"/>
                  </a:ext>
                </a:extLst>
              </p:cNvPr>
              <p:cNvSpPr txBox="1"/>
              <p:nvPr/>
            </p:nvSpPr>
            <p:spPr>
              <a:xfrm>
                <a:off x="6248209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41" name="Picture 4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586570C7-E022-AC08-9568-041586EBA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EBD0-3367-7FF3-0380-2382D4EB0D61}"/>
                </a:ext>
              </a:extLst>
            </p:cNvPr>
            <p:cNvGrpSpPr/>
            <p:nvPr/>
          </p:nvGrpSpPr>
          <p:grpSpPr>
            <a:xfrm>
              <a:off x="7397836" y="3313552"/>
              <a:ext cx="699241" cy="778891"/>
              <a:chOff x="7397836" y="3313552"/>
              <a:chExt cx="699241" cy="778891"/>
            </a:xfrm>
          </p:grpSpPr>
          <p:pic>
            <p:nvPicPr>
              <p:cNvPr id="43" name="Picture 42" descr="A person with short hair and a tie&#10;&#10;Description automatically generated">
                <a:extLst>
                  <a:ext uri="{FF2B5EF4-FFF2-40B4-BE49-F238E27FC236}">
                    <a16:creationId xmlns:a16="http://schemas.microsoft.com/office/drawing/2014/main" id="{72CEE31F-9169-3C70-DE27-49A4F2A20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7456" y="331355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36061D-6181-F15A-8326-6791158D8F19}"/>
                  </a:ext>
                </a:extLst>
              </p:cNvPr>
              <p:cNvSpPr txBox="1"/>
              <p:nvPr/>
            </p:nvSpPr>
            <p:spPr>
              <a:xfrm>
                <a:off x="7397836" y="3876999"/>
                <a:ext cx="69924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F06757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End User</a:t>
                </a:r>
              </a:p>
            </p:txBody>
          </p:sp>
        </p:grpSp>
        <p:pic>
          <p:nvPicPr>
            <p:cNvPr id="47" name="Graphic 46" descr="Caret Right with solid fill">
              <a:extLst>
                <a:ext uri="{FF2B5EF4-FFF2-40B4-BE49-F238E27FC236}">
                  <a16:creationId xmlns:a16="http://schemas.microsoft.com/office/drawing/2014/main" id="{BF47F9F9-CBCF-90BF-E6C1-913BDFEC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27022" y="3402469"/>
              <a:ext cx="307200" cy="307200"/>
            </a:xfrm>
            <a:prstGeom prst="rect">
              <a:avLst/>
            </a:prstGeom>
          </p:spPr>
        </p:pic>
      </p:grpSp>
      <p:pic>
        <p:nvPicPr>
          <p:cNvPr id="1031" name="Picture 10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BAC0BC62-D252-1E7C-82CA-7A9B17863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948768" flipH="1">
            <a:off x="4352049" y="3315104"/>
            <a:ext cx="427359" cy="379799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26DEEA3B-C5C9-D649-1CF6-65440BCA08E6}"/>
              </a:ext>
            </a:extLst>
          </p:cNvPr>
          <p:cNvSpPr txBox="1"/>
          <p:nvPr/>
        </p:nvSpPr>
        <p:spPr>
          <a:xfrm>
            <a:off x="4271776" y="1825783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Training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D44D06F-CD24-E8F5-E356-BD7BEEF2A016}"/>
              </a:ext>
            </a:extLst>
          </p:cNvPr>
          <p:cNvSpPr txBox="1"/>
          <p:nvPr/>
        </p:nvSpPr>
        <p:spPr>
          <a:xfrm>
            <a:off x="4218371" y="3722831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10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15603-CD5F-44B3-7D45-8826941B26DF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Apenas o código de preparação e treinamento de um modelo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não é suficiente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extrair valor da inteligência gerada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outros componentes fundamentais no ecossistema de MLOps necessário para extrair valor com Machine Learning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3DD5AF-758B-DD2F-9F24-547D9886A386}"/>
              </a:ext>
            </a:extLst>
          </p:cNvPr>
          <p:cNvGrpSpPr/>
          <p:nvPr/>
        </p:nvGrpSpPr>
        <p:grpSpPr>
          <a:xfrm>
            <a:off x="735240" y="2626853"/>
            <a:ext cx="7840947" cy="493413"/>
            <a:chOff x="735240" y="2626853"/>
            <a:chExt cx="7840947" cy="4934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65810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626853"/>
              <a:ext cx="7388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ainda são a parte mais problemática ao tentar aplicar MLOps na prática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87404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Sem uma organização sólida de disponibilização e reuso de dados, modelos de Machine Learning tendem a falhar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153A6-A42E-0085-EBA7-85FAB9423AD7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tendem a proporcionar uma dinâmica extremamente eficiente dentro da jornada de geração de valor com 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plataforma de dados que comporta uma dinâmica de reuso de features pode acelerar a entrega de modelos de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Trazendo uma definição objetiva sobre o conceito de features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QUE SÃO FEATURES?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CLICANDO AQUI!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FB31B915-018B-DE8B-4E9C-251AAC095D53}"/>
              </a:ext>
            </a:extLst>
          </p:cNvPr>
          <p:cNvSpPr txBox="1">
            <a:spLocks/>
          </p:cNvSpPr>
          <p:nvPr/>
        </p:nvSpPr>
        <p:spPr>
          <a:xfrm>
            <a:off x="2126512" y="1518581"/>
            <a:ext cx="4319833" cy="1159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</a:t>
            </a:r>
            <a:r>
              <a:rPr lang="pt-BR" sz="8800" b="0" i="0" dirty="0">
                <a:solidFill>
                  <a:srgbClr val="E8EAED"/>
                </a:solidFill>
                <a:effectLst/>
                <a:latin typeface="Google Sans"/>
              </a:rPr>
              <a:t>·</a:t>
            </a:r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E5552-7906-98C2-598D-FE7BE6A4F69F}"/>
              </a:ext>
            </a:extLst>
          </p:cNvPr>
          <p:cNvSpPr txBox="1"/>
          <p:nvPr/>
        </p:nvSpPr>
        <p:spPr>
          <a:xfrm>
            <a:off x="6105718" y="2162678"/>
            <a:ext cx="1493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/ˈ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fēCHər</a:t>
            </a:r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endParaRPr lang="pt-BR" sz="11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A79E-2C39-CCBD-EB0F-B5A28674E9C3}"/>
              </a:ext>
            </a:extLst>
          </p:cNvPr>
          <p:cNvSpPr txBox="1"/>
          <p:nvPr/>
        </p:nvSpPr>
        <p:spPr>
          <a:xfrm>
            <a:off x="2554443" y="2527162"/>
            <a:ext cx="454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Atributo ou coluna de um dataset utilizado como sinal de entrada para um modelo preditivo</a:t>
            </a:r>
            <a:endParaRPr lang="pt-BR" sz="12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e alinhando conhecimentos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67CFAA-F7EF-E474-AB23-3FA88E2E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385" y="1076992"/>
            <a:ext cx="5701595" cy="39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F1E09A-10B2-6670-9DEB-53B3F221AA93}"/>
              </a:ext>
            </a:extLst>
          </p:cNvPr>
          <p:cNvGrpSpPr/>
          <p:nvPr/>
        </p:nvGrpSpPr>
        <p:grpSpPr>
          <a:xfrm>
            <a:off x="5226915" y="2404882"/>
            <a:ext cx="853045" cy="1676345"/>
            <a:chOff x="5226915" y="2404882"/>
            <a:chExt cx="853045" cy="167634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622575-2ED5-738F-F0F3-5BA41655D56E}"/>
                </a:ext>
              </a:extLst>
            </p:cNvPr>
            <p:cNvSpPr/>
            <p:nvPr/>
          </p:nvSpPr>
          <p:spPr>
            <a:xfrm>
              <a:off x="5315018" y="2404882"/>
              <a:ext cx="676548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Google Shape;3517;p41">
              <a:extLst>
                <a:ext uri="{FF2B5EF4-FFF2-40B4-BE49-F238E27FC236}">
                  <a16:creationId xmlns:a16="http://schemas.microsoft.com/office/drawing/2014/main" id="{489D1C35-2FB7-21CC-1D62-F9926A80CC5D}"/>
                </a:ext>
              </a:extLst>
            </p:cNvPr>
            <p:cNvSpPr txBox="1">
              <a:spLocks/>
            </p:cNvSpPr>
            <p:nvPr/>
          </p:nvSpPr>
          <p:spPr>
            <a:xfrm>
              <a:off x="5226915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81E1C-AA16-943D-75F4-CC2B24B732FB}"/>
              </a:ext>
            </a:extLst>
          </p:cNvPr>
          <p:cNvGrpSpPr/>
          <p:nvPr/>
        </p:nvGrpSpPr>
        <p:grpSpPr>
          <a:xfrm>
            <a:off x="5964273" y="2404882"/>
            <a:ext cx="853045" cy="1676345"/>
            <a:chOff x="5964273" y="2404882"/>
            <a:chExt cx="853045" cy="167634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3A71D2C-0914-19D2-BF45-EA90AC9CB35A}"/>
                </a:ext>
              </a:extLst>
            </p:cNvPr>
            <p:cNvSpPr/>
            <p:nvPr/>
          </p:nvSpPr>
          <p:spPr>
            <a:xfrm>
              <a:off x="6026809" y="2404882"/>
              <a:ext cx="712956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Google Shape;3517;p41">
              <a:extLst>
                <a:ext uri="{FF2B5EF4-FFF2-40B4-BE49-F238E27FC236}">
                  <a16:creationId xmlns:a16="http://schemas.microsoft.com/office/drawing/2014/main" id="{963154B6-3F92-3550-17D5-C591C000C2A6}"/>
                </a:ext>
              </a:extLst>
            </p:cNvPr>
            <p:cNvSpPr txBox="1">
              <a:spLocks/>
            </p:cNvSpPr>
            <p:nvPr/>
          </p:nvSpPr>
          <p:spPr>
            <a:xfrm>
              <a:off x="5964273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TARGET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ED3B2A-9156-99E6-FCD7-D31EBE66515D}"/>
              </a:ext>
            </a:extLst>
          </p:cNvPr>
          <p:cNvGrpSpPr/>
          <p:nvPr/>
        </p:nvGrpSpPr>
        <p:grpSpPr>
          <a:xfrm>
            <a:off x="2275640" y="3692227"/>
            <a:ext cx="5064699" cy="247204"/>
            <a:chOff x="2275640" y="3692227"/>
            <a:chExt cx="5064699" cy="24720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9F761B3-B6AF-3251-D9D6-6C02120D690B}"/>
                </a:ext>
              </a:extLst>
            </p:cNvPr>
            <p:cNvSpPr/>
            <p:nvPr/>
          </p:nvSpPr>
          <p:spPr>
            <a:xfrm>
              <a:off x="2275640" y="3692227"/>
              <a:ext cx="5064699" cy="242441"/>
            </a:xfrm>
            <a:prstGeom prst="roundRect">
              <a:avLst>
                <a:gd name="adj" fmla="val 24299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Google Shape;3517;p41">
              <a:extLst>
                <a:ext uri="{FF2B5EF4-FFF2-40B4-BE49-F238E27FC236}">
                  <a16:creationId xmlns:a16="http://schemas.microsoft.com/office/drawing/2014/main" id="{B8B9DC59-4DE0-2F5D-E9FB-853588995890}"/>
                </a:ext>
              </a:extLst>
            </p:cNvPr>
            <p:cNvSpPr txBox="1">
              <a:spLocks/>
            </p:cNvSpPr>
            <p:nvPr/>
          </p:nvSpPr>
          <p:spPr>
            <a:xfrm>
              <a:off x="6813371" y="3747944"/>
              <a:ext cx="468378" cy="191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ROW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A3EC3-7253-A42F-AFAF-707601A25CED}"/>
              </a:ext>
            </a:extLst>
          </p:cNvPr>
          <p:cNvGrpSpPr/>
          <p:nvPr/>
        </p:nvGrpSpPr>
        <p:grpSpPr>
          <a:xfrm>
            <a:off x="4517709" y="2404882"/>
            <a:ext cx="853045" cy="1676345"/>
            <a:chOff x="4517709" y="2404882"/>
            <a:chExt cx="853045" cy="16763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E01AA8E-81B0-F6BA-4378-1C3B3B2EF844}"/>
                </a:ext>
              </a:extLst>
            </p:cNvPr>
            <p:cNvSpPr/>
            <p:nvPr/>
          </p:nvSpPr>
          <p:spPr>
            <a:xfrm>
              <a:off x="4607452" y="2404882"/>
              <a:ext cx="672324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Google Shape;3517;p41">
              <a:extLst>
                <a:ext uri="{FF2B5EF4-FFF2-40B4-BE49-F238E27FC236}">
                  <a16:creationId xmlns:a16="http://schemas.microsoft.com/office/drawing/2014/main" id="{E4C3D95B-3516-59CA-59B1-3D65E7045C63}"/>
                </a:ext>
              </a:extLst>
            </p:cNvPr>
            <p:cNvSpPr txBox="1">
              <a:spLocks/>
            </p:cNvSpPr>
            <p:nvPr/>
          </p:nvSpPr>
          <p:spPr>
            <a:xfrm>
              <a:off x="4517709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a alinhando conhecimentos</a:t>
            </a:r>
          </a:p>
        </p:txBody>
      </p:sp>
      <p:pic>
        <p:nvPicPr>
          <p:cNvPr id="30" name="Picture 29" descr="A dart in a target&#10;&#10;Description automatically generated">
            <a:extLst>
              <a:ext uri="{FF2B5EF4-FFF2-40B4-BE49-F238E27FC236}">
                <a16:creationId xmlns:a16="http://schemas.microsoft.com/office/drawing/2014/main" id="{E85C7BD2-65AB-FCE4-91B3-A3F7607B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31" name="Google Shape;3518;p41">
            <a:extLst>
              <a:ext uri="{FF2B5EF4-FFF2-40B4-BE49-F238E27FC236}">
                <a16:creationId xmlns:a16="http://schemas.microsoft.com/office/drawing/2014/main" id="{6BC41FA0-A852-09AF-E0E0-0EDFEE7B6F22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2CA0A-FC7E-0833-4F1F-DE5EA1802493}"/>
              </a:ext>
            </a:extLst>
          </p:cNvPr>
          <p:cNvGrpSpPr/>
          <p:nvPr/>
        </p:nvGrpSpPr>
        <p:grpSpPr>
          <a:xfrm>
            <a:off x="758435" y="2913250"/>
            <a:ext cx="1113018" cy="1030944"/>
            <a:chOff x="758435" y="2913250"/>
            <a:chExt cx="1113018" cy="103094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1958A58-9B5C-8C4E-6B1B-791FEA23B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3" y="29198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763E7C5-EEA3-644A-A44D-ED5B93F3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5" y="33868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5559AAFB-6F79-E6A1-158C-C74719560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2" y="3404193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7C7535-E7B0-45BF-480A-38CA4D7AE51F}"/>
                </a:ext>
              </a:extLst>
            </p:cNvPr>
            <p:cNvGrpSpPr/>
            <p:nvPr/>
          </p:nvGrpSpPr>
          <p:grpSpPr>
            <a:xfrm>
              <a:off x="780826" y="2913250"/>
              <a:ext cx="540000" cy="540000"/>
              <a:chOff x="2253992" y="2430980"/>
              <a:chExt cx="540000" cy="540000"/>
            </a:xfrm>
          </p:grpSpPr>
          <p:pic>
            <p:nvPicPr>
              <p:cNvPr id="16" name="Picture 20">
                <a:extLst>
                  <a:ext uri="{FF2B5EF4-FFF2-40B4-BE49-F238E27FC236}">
                    <a16:creationId xmlns:a16="http://schemas.microsoft.com/office/drawing/2014/main" id="{B9FFFA50-AD1E-781E-94AE-1C58C08C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0E7844-211D-FCC6-7F1B-C978677D0C97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835740A-ACE3-46DD-468D-9F2A0BC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62" y="317166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3517;p41">
            <a:extLst>
              <a:ext uri="{FF2B5EF4-FFF2-40B4-BE49-F238E27FC236}">
                <a16:creationId xmlns:a16="http://schemas.microsoft.com/office/drawing/2014/main" id="{46BC8DAD-5823-A85A-21D6-C5CC9D260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C93AE-B7DD-CBEF-59A0-D3C67FF5AAA0}"/>
              </a:ext>
            </a:extLst>
          </p:cNvPr>
          <p:cNvGrpSpPr/>
          <p:nvPr/>
        </p:nvGrpSpPr>
        <p:grpSpPr>
          <a:xfrm>
            <a:off x="2426182" y="2404882"/>
            <a:ext cx="1257740" cy="1676345"/>
            <a:chOff x="2426182" y="2404882"/>
            <a:chExt cx="1257740" cy="167634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C874424-7334-C796-BBB9-03AE83EB39ED}"/>
                </a:ext>
              </a:extLst>
            </p:cNvPr>
            <p:cNvSpPr/>
            <p:nvPr/>
          </p:nvSpPr>
          <p:spPr>
            <a:xfrm>
              <a:off x="2426182" y="2404882"/>
              <a:ext cx="1257740" cy="1676345"/>
            </a:xfrm>
            <a:prstGeom prst="roundRect">
              <a:avLst>
                <a:gd name="adj" fmla="val 5441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Google Shape;3517;p41">
              <a:extLst>
                <a:ext uri="{FF2B5EF4-FFF2-40B4-BE49-F238E27FC236}">
                  <a16:creationId xmlns:a16="http://schemas.microsoft.com/office/drawing/2014/main" id="{E85EC912-DFE4-CB89-8B0B-891032FE2664}"/>
                </a:ext>
              </a:extLst>
            </p:cNvPr>
            <p:cNvSpPr txBox="1">
              <a:spLocks/>
            </p:cNvSpPr>
            <p:nvPr/>
          </p:nvSpPr>
          <p:spPr>
            <a:xfrm>
              <a:off x="2499397" y="2404902"/>
              <a:ext cx="1147643" cy="416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ENTITY KEY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C1183D-B7C4-F057-9518-B2A4E17BAA46}"/>
              </a:ext>
            </a:extLst>
          </p:cNvPr>
          <p:cNvGrpSpPr/>
          <p:nvPr/>
        </p:nvGrpSpPr>
        <p:grpSpPr>
          <a:xfrm>
            <a:off x="3719164" y="2404882"/>
            <a:ext cx="870465" cy="1676345"/>
            <a:chOff x="3719164" y="2404882"/>
            <a:chExt cx="870465" cy="167634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F89CA25-61C5-56CC-773D-38E5E29018AC}"/>
                </a:ext>
              </a:extLst>
            </p:cNvPr>
            <p:cNvSpPr/>
            <p:nvPr/>
          </p:nvSpPr>
          <p:spPr>
            <a:xfrm>
              <a:off x="3719164" y="2404882"/>
              <a:ext cx="853045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Google Shape;3517;p41">
              <a:extLst>
                <a:ext uri="{FF2B5EF4-FFF2-40B4-BE49-F238E27FC236}">
                  <a16:creationId xmlns:a16="http://schemas.microsoft.com/office/drawing/2014/main" id="{2A33DEB9-774C-AADB-0648-61EFC3979F0F}"/>
                </a:ext>
              </a:extLst>
            </p:cNvPr>
            <p:cNvSpPr txBox="1">
              <a:spLocks/>
            </p:cNvSpPr>
            <p:nvPr/>
          </p:nvSpPr>
          <p:spPr>
            <a:xfrm>
              <a:off x="3736584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EVENT TIME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624AC9D-3006-1AD2-9873-EEB99C8175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pic>
        <p:nvPicPr>
          <p:cNvPr id="54" name="Graphic 53" descr="Caret Right with solid fill">
            <a:extLst>
              <a:ext uri="{FF2B5EF4-FFF2-40B4-BE49-F238E27FC236}">
                <a16:creationId xmlns:a16="http://schemas.microsoft.com/office/drawing/2014/main" id="{73D3D6F1-437C-51F7-5953-C41E30B1F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pic>
        <p:nvPicPr>
          <p:cNvPr id="1026" name="Picture 2" descr="Feature Engineering Bookcamp | Amazon.com.br">
            <a:extLst>
              <a:ext uri="{FF2B5EF4-FFF2-40B4-BE49-F238E27FC236}">
                <a16:creationId xmlns:a16="http://schemas.microsoft.com/office/drawing/2014/main" id="{CDD06D46-0FE4-5D35-2BDA-24EC0CDD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51925"/>
            <a:ext cx="2184813" cy="2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ature Engineering Bookcamp eBook by Sinan Ozdemir | Official Publisher  Page | Simon &amp; Schuster UK">
            <a:extLst>
              <a:ext uri="{FF2B5EF4-FFF2-40B4-BE49-F238E27FC236}">
                <a16:creationId xmlns:a16="http://schemas.microsoft.com/office/drawing/2014/main" id="{C11C61AF-B154-0032-ADA0-55A998660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5977" r="11314" b="45879"/>
          <a:stretch/>
        </p:blipFill>
        <p:spPr bwMode="auto">
          <a:xfrm>
            <a:off x="3316388" y="1474383"/>
            <a:ext cx="528354" cy="524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8;p41">
            <a:extLst>
              <a:ext uri="{FF2B5EF4-FFF2-40B4-BE49-F238E27FC236}">
                <a16:creationId xmlns:a16="http://schemas.microsoft.com/office/drawing/2014/main" id="{FED494CD-B272-208D-F337-2B025CE2E0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4889" y="2176603"/>
            <a:ext cx="5350471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“Feature Engineering é a arte de </a:t>
            </a:r>
            <a:r>
              <a:rPr lang="en" sz="1800" dirty="0">
                <a:solidFill>
                  <a:schemeClr val="accent1"/>
                </a:solidFill>
              </a:rPr>
              <a:t>manipular</a:t>
            </a:r>
            <a:r>
              <a:rPr lang="en" dirty="0"/>
              <a:t> e </a:t>
            </a:r>
            <a:r>
              <a:rPr lang="en" sz="1800" dirty="0">
                <a:solidFill>
                  <a:schemeClr val="accent1"/>
                </a:solidFill>
              </a:rPr>
              <a:t>transformar</a:t>
            </a:r>
            <a:r>
              <a:rPr lang="en" dirty="0"/>
              <a:t> dados em um formato otimizado capaz de representar, da melhor forma possível, uma problemática que um </a:t>
            </a:r>
            <a:r>
              <a:rPr lang="en" sz="1800" dirty="0">
                <a:solidFill>
                  <a:schemeClr val="accent1"/>
                </a:solidFill>
              </a:rPr>
              <a:t>algoritmo de Machine Learning </a:t>
            </a:r>
            <a:r>
              <a:rPr lang="en" dirty="0"/>
              <a:t>tenta modelar.”</a:t>
            </a:r>
            <a:endParaRPr dirty="0"/>
          </a:p>
        </p:txBody>
      </p:sp>
      <p:sp>
        <p:nvSpPr>
          <p:cNvPr id="6" name="Google Shape;3517;p41">
            <a:extLst>
              <a:ext uri="{FF2B5EF4-FFF2-40B4-BE49-F238E27FC236}">
                <a16:creationId xmlns:a16="http://schemas.microsoft.com/office/drawing/2014/main" id="{F9E013F1-1712-D2C8-4CD6-ED37D77B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8919" y="1450208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SINAN OZDEMIR</a:t>
            </a:r>
            <a:endParaRPr sz="2800" dirty="0"/>
          </a:p>
        </p:txBody>
      </p:sp>
      <p:sp>
        <p:nvSpPr>
          <p:cNvPr id="7" name="Google Shape;3518;p41">
            <a:extLst>
              <a:ext uri="{FF2B5EF4-FFF2-40B4-BE49-F238E27FC236}">
                <a16:creationId xmlns:a16="http://schemas.microsoft.com/office/drawing/2014/main" id="{A0DD036C-3A73-2DA5-547D-B3C63F1702FD}"/>
              </a:ext>
            </a:extLst>
          </p:cNvPr>
          <p:cNvSpPr txBox="1">
            <a:spLocks/>
          </p:cNvSpPr>
          <p:nvPr/>
        </p:nvSpPr>
        <p:spPr>
          <a:xfrm>
            <a:off x="3887317" y="1784908"/>
            <a:ext cx="2573778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/>
              <a:t>No livro Feature Engineering </a:t>
            </a:r>
            <a:r>
              <a:rPr lang="pt-BR" sz="1000" i="1" dirty="0" err="1"/>
              <a:t>Bookcamp</a:t>
            </a:r>
            <a:endParaRPr lang="pt-BR" sz="1000" i="1" dirty="0"/>
          </a:p>
        </p:txBody>
      </p:sp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0D2E50B8-795D-F426-356D-1BBF24B26FEF}"/>
              </a:ext>
            </a:extLst>
          </p:cNvPr>
          <p:cNvSpPr txBox="1">
            <a:spLocks/>
          </p:cNvSpPr>
          <p:nvPr/>
        </p:nvSpPr>
        <p:spPr>
          <a:xfrm>
            <a:off x="3501843" y="4025086"/>
            <a:ext cx="1622607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5"/>
              </a:rPr>
              <a:t>Link para acessar o livro</a:t>
            </a:r>
            <a:endParaRPr lang="pt-BR" sz="1000" i="1" dirty="0"/>
          </a:p>
        </p:txBody>
      </p:sp>
      <p:pic>
        <p:nvPicPr>
          <p:cNvPr id="10" name="Picture 9" descr="A grey arrow in a square&#10;&#10;Description automatically generated">
            <a:extLst>
              <a:ext uri="{FF2B5EF4-FFF2-40B4-BE49-F238E27FC236}">
                <a16:creationId xmlns:a16="http://schemas.microsoft.com/office/drawing/2014/main" id="{0BC42EA9-CA14-DE52-1064-4928D26A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489" y="4113695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9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485AED-2043-DF51-AE1E-C98C677A5C6D}"/>
              </a:ext>
            </a:extLst>
          </p:cNvPr>
          <p:cNvGrpSpPr/>
          <p:nvPr/>
        </p:nvGrpSpPr>
        <p:grpSpPr>
          <a:xfrm>
            <a:off x="6680373" y="2404882"/>
            <a:ext cx="1054965" cy="1676345"/>
            <a:chOff x="6680373" y="2404882"/>
            <a:chExt cx="1054965" cy="16763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8C773-0CEB-8A80-3C62-BD805A2ABE68}"/>
                </a:ext>
              </a:extLst>
            </p:cNvPr>
            <p:cNvGrpSpPr/>
            <p:nvPr/>
          </p:nvGrpSpPr>
          <p:grpSpPr>
            <a:xfrm>
              <a:off x="6771191" y="2404882"/>
              <a:ext cx="877384" cy="1676345"/>
              <a:chOff x="6771191" y="2404882"/>
              <a:chExt cx="877384" cy="1676345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0D6E53-9175-E1ED-9745-AE2F15023E38}"/>
                  </a:ext>
                </a:extLst>
              </p:cNvPr>
              <p:cNvSpPr/>
              <p:nvPr/>
            </p:nvSpPr>
            <p:spPr>
              <a:xfrm>
                <a:off x="6771191" y="2404882"/>
                <a:ext cx="877384" cy="1676345"/>
              </a:xfrm>
              <a:prstGeom prst="roundRect">
                <a:avLst>
                  <a:gd name="adj" fmla="val 8975"/>
                </a:avLst>
              </a:prstGeom>
              <a:noFill/>
              <a:ln w="6350">
                <a:solidFill>
                  <a:srgbClr val="36D5A5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Google Shape;3517;p41">
                <a:extLst>
                  <a:ext uri="{FF2B5EF4-FFF2-40B4-BE49-F238E27FC236}">
                    <a16:creationId xmlns:a16="http://schemas.microsoft.com/office/drawing/2014/main" id="{13E207B2-DA1B-488D-939D-822F29E97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3491" y="2421240"/>
                <a:ext cx="853045" cy="275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60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9pPr>
              </a:lstStyle>
              <a:p>
                <a:pPr algn="ctr"/>
                <a:r>
                  <a:rPr lang="en-US" sz="1200" dirty="0">
                    <a:solidFill>
                      <a:srgbClr val="36D5A5"/>
                    </a:solidFill>
                  </a:rPr>
                  <a:t>FEATURE</a:t>
                </a:r>
              </a:p>
            </p:txBody>
          </p:sp>
        </p:grpSp>
        <p:sp>
          <p:nvSpPr>
            <p:cNvPr id="85" name="Google Shape;3518;p41">
              <a:extLst>
                <a:ext uri="{FF2B5EF4-FFF2-40B4-BE49-F238E27FC236}">
                  <a16:creationId xmlns:a16="http://schemas.microsoft.com/office/drawing/2014/main" id="{BD74AD73-47A6-62CE-7078-55084ED8CEAE}"/>
                </a:ext>
              </a:extLst>
            </p:cNvPr>
            <p:cNvSpPr txBox="1">
              <a:spLocks/>
            </p:cNvSpPr>
            <p:nvPr/>
          </p:nvSpPr>
          <p:spPr>
            <a:xfrm>
              <a:off x="6680373" y="2676840"/>
              <a:ext cx="1054965" cy="164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pt-BR" sz="800" i="1" dirty="0">
                  <a:solidFill>
                    <a:srgbClr val="36D5A5"/>
                  </a:solidFill>
                </a:rPr>
                <a:t>calculada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D497BC7-13F4-6916-29D6-CBB63DE3596A}"/>
              </a:ext>
            </a:extLst>
          </p:cNvPr>
          <p:cNvSpPr/>
          <p:nvPr/>
        </p:nvSpPr>
        <p:spPr>
          <a:xfrm>
            <a:off x="6026809" y="2404882"/>
            <a:ext cx="712956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200FFE6-3E0A-6211-C5E3-607B76154186}"/>
              </a:ext>
            </a:extLst>
          </p:cNvPr>
          <p:cNvSpPr/>
          <p:nvPr/>
        </p:nvSpPr>
        <p:spPr>
          <a:xfrm>
            <a:off x="5315018" y="2404882"/>
            <a:ext cx="676548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AA61451-479C-39CB-5F14-4521505048BE}"/>
              </a:ext>
            </a:extLst>
          </p:cNvPr>
          <p:cNvSpPr/>
          <p:nvPr/>
        </p:nvSpPr>
        <p:spPr>
          <a:xfrm>
            <a:off x="4607452" y="2404882"/>
            <a:ext cx="672324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11E4BF8-05B2-A1FC-3BC9-B7D44E1EDDE1}"/>
              </a:ext>
            </a:extLst>
          </p:cNvPr>
          <p:cNvSpPr/>
          <p:nvPr/>
        </p:nvSpPr>
        <p:spPr>
          <a:xfrm>
            <a:off x="2426182" y="2404882"/>
            <a:ext cx="1257740" cy="1676345"/>
          </a:xfrm>
          <a:prstGeom prst="roundRect">
            <a:avLst>
              <a:gd name="adj" fmla="val 5441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56" descr="A dart in a target&#10;&#10;Description automatically generated">
            <a:extLst>
              <a:ext uri="{FF2B5EF4-FFF2-40B4-BE49-F238E27FC236}">
                <a16:creationId xmlns:a16="http://schemas.microsoft.com/office/drawing/2014/main" id="{E043713B-5F25-1937-52AE-C945F112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58" name="Google Shape;3518;p41">
            <a:extLst>
              <a:ext uri="{FF2B5EF4-FFF2-40B4-BE49-F238E27FC236}">
                <a16:creationId xmlns:a16="http://schemas.microsoft.com/office/drawing/2014/main" id="{CA76ADB7-BB28-4FAB-ED11-B622E8E76485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184A35DD-028A-A7DC-1797-622F5AE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3" y="2919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4F309873-9119-B944-B386-2B628820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" y="33868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688DDB94-3458-4985-98B0-9CFF6DB9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2" y="3404193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400BBFF-8B1D-E2CF-E5D2-021216DE4299}"/>
              </a:ext>
            </a:extLst>
          </p:cNvPr>
          <p:cNvGrpSpPr/>
          <p:nvPr/>
        </p:nvGrpSpPr>
        <p:grpSpPr>
          <a:xfrm>
            <a:off x="780826" y="2913250"/>
            <a:ext cx="540000" cy="540000"/>
            <a:chOff x="2253992" y="2430980"/>
            <a:chExt cx="540000" cy="540000"/>
          </a:xfrm>
        </p:grpSpPr>
        <p:pic>
          <p:nvPicPr>
            <p:cNvPr id="63" name="Picture 20">
              <a:extLst>
                <a:ext uri="{FF2B5EF4-FFF2-40B4-BE49-F238E27FC236}">
                  <a16:creationId xmlns:a16="http://schemas.microsoft.com/office/drawing/2014/main" id="{0C6E9C9C-8F77-9361-A992-2EFB40C74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5C5AFE9-69EF-3E06-0701-C6E772BAAEB8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5" name="Picture 12">
            <a:extLst>
              <a:ext uri="{FF2B5EF4-FFF2-40B4-BE49-F238E27FC236}">
                <a16:creationId xmlns:a16="http://schemas.microsoft.com/office/drawing/2014/main" id="{F7CAA1ED-FDC1-2CD9-85EA-2AF72372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31716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3517;p41">
            <a:extLst>
              <a:ext uri="{FF2B5EF4-FFF2-40B4-BE49-F238E27FC236}">
                <a16:creationId xmlns:a16="http://schemas.microsoft.com/office/drawing/2014/main" id="{04FD2493-4356-5592-D440-F45C54884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sp>
        <p:nvSpPr>
          <p:cNvPr id="67" name="Google Shape;3517;p41">
            <a:extLst>
              <a:ext uri="{FF2B5EF4-FFF2-40B4-BE49-F238E27FC236}">
                <a16:creationId xmlns:a16="http://schemas.microsoft.com/office/drawing/2014/main" id="{3A4564EB-0D0D-5623-617D-047337406019}"/>
              </a:ext>
            </a:extLst>
          </p:cNvPr>
          <p:cNvSpPr txBox="1">
            <a:spLocks/>
          </p:cNvSpPr>
          <p:nvPr/>
        </p:nvSpPr>
        <p:spPr>
          <a:xfrm>
            <a:off x="2499397" y="2404902"/>
            <a:ext cx="1147643" cy="41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ENTITY KEY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774F95-5A9A-1024-1832-DFB34E0D2C33}"/>
              </a:ext>
            </a:extLst>
          </p:cNvPr>
          <p:cNvSpPr/>
          <p:nvPr/>
        </p:nvSpPr>
        <p:spPr>
          <a:xfrm>
            <a:off x="3719164" y="2404882"/>
            <a:ext cx="853045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3517;p41">
            <a:extLst>
              <a:ext uri="{FF2B5EF4-FFF2-40B4-BE49-F238E27FC236}">
                <a16:creationId xmlns:a16="http://schemas.microsoft.com/office/drawing/2014/main" id="{FD7A4DDD-4948-D1BF-A02F-9FDFA3343D2F}"/>
              </a:ext>
            </a:extLst>
          </p:cNvPr>
          <p:cNvSpPr txBox="1">
            <a:spLocks/>
          </p:cNvSpPr>
          <p:nvPr/>
        </p:nvSpPr>
        <p:spPr>
          <a:xfrm>
            <a:off x="3736584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EVENT TIME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2DAFB11-49CE-7B65-FFB0-24EF6A1F5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sp>
        <p:nvSpPr>
          <p:cNvPr id="71" name="Google Shape;3517;p41">
            <a:extLst>
              <a:ext uri="{FF2B5EF4-FFF2-40B4-BE49-F238E27FC236}">
                <a16:creationId xmlns:a16="http://schemas.microsoft.com/office/drawing/2014/main" id="{3A2906BE-6E6B-598D-DC01-1E05F1B41142}"/>
              </a:ext>
            </a:extLst>
          </p:cNvPr>
          <p:cNvSpPr txBox="1">
            <a:spLocks/>
          </p:cNvSpPr>
          <p:nvPr/>
        </p:nvSpPr>
        <p:spPr>
          <a:xfrm>
            <a:off x="4517709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2" name="Google Shape;3517;p41">
            <a:extLst>
              <a:ext uri="{FF2B5EF4-FFF2-40B4-BE49-F238E27FC236}">
                <a16:creationId xmlns:a16="http://schemas.microsoft.com/office/drawing/2014/main" id="{8DBD5008-9C74-9CCC-C7CE-48C6A4438D1E}"/>
              </a:ext>
            </a:extLst>
          </p:cNvPr>
          <p:cNvSpPr txBox="1">
            <a:spLocks/>
          </p:cNvSpPr>
          <p:nvPr/>
        </p:nvSpPr>
        <p:spPr>
          <a:xfrm>
            <a:off x="5226915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3" name="Google Shape;3517;p41">
            <a:extLst>
              <a:ext uri="{FF2B5EF4-FFF2-40B4-BE49-F238E27FC236}">
                <a16:creationId xmlns:a16="http://schemas.microsoft.com/office/drawing/2014/main" id="{921EE639-7087-5CD7-055A-7E3E66D50E6E}"/>
              </a:ext>
            </a:extLst>
          </p:cNvPr>
          <p:cNvSpPr txBox="1">
            <a:spLocks/>
          </p:cNvSpPr>
          <p:nvPr/>
        </p:nvSpPr>
        <p:spPr>
          <a:xfrm>
            <a:off x="5964273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TARGET</a:t>
            </a:r>
          </a:p>
        </p:txBody>
      </p:sp>
      <p:pic>
        <p:nvPicPr>
          <p:cNvPr id="75" name="Graphic 74" descr="Caret Right with solid fill">
            <a:extLst>
              <a:ext uri="{FF2B5EF4-FFF2-40B4-BE49-F238E27FC236}">
                <a16:creationId xmlns:a16="http://schemas.microsoft.com/office/drawing/2014/main" id="{AFD64D1E-8C2F-284A-5BB7-4A855AB4A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AF2FA75-0538-9DCF-33C8-E44932DC4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413" y="2737966"/>
            <a:ext cx="947374" cy="12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59"/>
          <p:cNvSpPr txBox="1">
            <a:spLocks noGrp="1"/>
          </p:cNvSpPr>
          <p:nvPr>
            <p:ph type="title"/>
          </p:nvPr>
        </p:nvSpPr>
        <p:spPr>
          <a:xfrm>
            <a:off x="7200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MODEL-INDEPENDENT</a:t>
            </a:r>
            <a:endParaRPr sz="1800" dirty="0"/>
          </a:p>
        </p:txBody>
      </p:sp>
      <p:sp>
        <p:nvSpPr>
          <p:cNvPr id="4136" name="Google Shape;4136;p59"/>
          <p:cNvSpPr txBox="1">
            <a:spLocks noGrp="1"/>
          </p:cNvSpPr>
          <p:nvPr>
            <p:ph type="subTitle" idx="1"/>
          </p:nvPr>
        </p:nvSpPr>
        <p:spPr>
          <a:xfrm>
            <a:off x="720000" y="3050854"/>
            <a:ext cx="2336400" cy="135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geradas por processos padrão de Engenharia de Dados e que podem ser reutilizadas por qualquer modelo de 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1BB0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rgbClr val="1BB080"/>
                </a:solidFill>
              </a:rPr>
              <a:t>E</a:t>
            </a:r>
            <a:r>
              <a:rPr lang="en" sz="1000" i="1" dirty="0">
                <a:solidFill>
                  <a:srgbClr val="1BB080"/>
                </a:solidFill>
              </a:rPr>
              <a:t>x: agregações e cálculos genéricos</a:t>
            </a:r>
            <a:endParaRPr sz="1000" i="1" dirty="0">
              <a:solidFill>
                <a:srgbClr val="1BB080"/>
              </a:solidFill>
            </a:endParaRPr>
          </a:p>
        </p:txBody>
      </p:sp>
      <p:sp>
        <p:nvSpPr>
          <p:cNvPr id="4137" name="Google Shape;4137;p59"/>
          <p:cNvSpPr txBox="1">
            <a:spLocks noGrp="1"/>
          </p:cNvSpPr>
          <p:nvPr>
            <p:ph type="title" idx="2"/>
          </p:nvPr>
        </p:nvSpPr>
        <p:spPr>
          <a:xfrm>
            <a:off x="34038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 DEPENDENT</a:t>
            </a:r>
            <a:endParaRPr sz="1800" dirty="0"/>
          </a:p>
        </p:txBody>
      </p:sp>
      <p:sp>
        <p:nvSpPr>
          <p:cNvPr id="4138" name="Google Shape;4138;p59"/>
          <p:cNvSpPr txBox="1">
            <a:spLocks noGrp="1"/>
          </p:cNvSpPr>
          <p:nvPr>
            <p:ph type="subTitle" idx="3"/>
          </p:nvPr>
        </p:nvSpPr>
        <p:spPr>
          <a:xfrm>
            <a:off x="3403800" y="3050854"/>
            <a:ext cx="2336400" cy="169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computadas através de características específica dos dados de treinamento e que só fazem sentido para o modelo a ser treinado</a:t>
            </a:r>
            <a:endParaRPr lang="pt-BR" sz="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 err="1">
                <a:solidFill>
                  <a:srgbClr val="1BB080"/>
                </a:solidFill>
              </a:rPr>
              <a:t>Ex</a:t>
            </a:r>
            <a:r>
              <a:rPr lang="pt-BR" sz="1000" i="1" dirty="0">
                <a:solidFill>
                  <a:srgbClr val="1BB080"/>
                </a:solidFill>
              </a:rPr>
              <a:t>: encoding e normalizações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140" name="Google Shape;4140;p59"/>
          <p:cNvSpPr txBox="1">
            <a:spLocks noGrp="1"/>
          </p:cNvSpPr>
          <p:nvPr>
            <p:ph type="title" idx="4"/>
          </p:nvPr>
        </p:nvSpPr>
        <p:spPr>
          <a:xfrm>
            <a:off x="60876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 DEMAND</a:t>
            </a:r>
            <a:endParaRPr sz="1800" dirty="0"/>
          </a:p>
        </p:txBody>
      </p:sp>
      <p:sp>
        <p:nvSpPr>
          <p:cNvPr id="4141" name="Google Shape;4141;p59"/>
          <p:cNvSpPr txBox="1">
            <a:spLocks noGrp="1"/>
          </p:cNvSpPr>
          <p:nvPr>
            <p:ph type="subTitle" idx="5"/>
          </p:nvPr>
        </p:nvSpPr>
        <p:spPr>
          <a:xfrm>
            <a:off x="6087600" y="3050855"/>
            <a:ext cx="2336400" cy="149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Fetaures calculadas em tempo de requisição para a inferência de modelos online</a:t>
            </a: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BB080"/>
                </a:solidFill>
              </a:rPr>
              <a:t>Ex: tempo desde a última interação do usuário, geolocalização da requisição, etc.</a:t>
            </a:r>
            <a:endParaRPr i="1" dirty="0">
              <a:solidFill>
                <a:srgbClr val="1BB08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E9387-1342-F2A7-6BDD-941ED87C3CE6}"/>
              </a:ext>
            </a:extLst>
          </p:cNvPr>
          <p:cNvGrpSpPr/>
          <p:nvPr/>
        </p:nvGrpSpPr>
        <p:grpSpPr>
          <a:xfrm>
            <a:off x="989338" y="1467595"/>
            <a:ext cx="1612259" cy="1080000"/>
            <a:chOff x="989338" y="1467595"/>
            <a:chExt cx="1612259" cy="108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A875EFF-7945-1BA0-920D-4AA5FF3E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215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FAEE412C-B8CD-D0B4-2761-8AC8B5B3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11124" y="1630937"/>
              <a:ext cx="806411" cy="806411"/>
            </a:xfrm>
            <a:prstGeom prst="rect">
              <a:avLst/>
            </a:prstGeom>
          </p:spPr>
        </p:pic>
        <p:sp>
          <p:nvSpPr>
            <p:cNvPr id="3" name="Google Shape;972;p8">
              <a:extLst>
                <a:ext uri="{FF2B5EF4-FFF2-40B4-BE49-F238E27FC236}">
                  <a16:creationId xmlns:a16="http://schemas.microsoft.com/office/drawing/2014/main" id="{DC155D64-EE7F-534B-91D4-399828D6F4CA}"/>
                </a:ext>
              </a:extLst>
            </p:cNvPr>
            <p:cNvSpPr/>
            <p:nvPr/>
          </p:nvSpPr>
          <p:spPr>
            <a:xfrm>
              <a:off x="1677299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3;p8">
              <a:extLst>
                <a:ext uri="{FF2B5EF4-FFF2-40B4-BE49-F238E27FC236}">
                  <a16:creationId xmlns:a16="http://schemas.microsoft.com/office/drawing/2014/main" id="{0FADED41-0F2D-E321-AE0E-69CD646634D6}"/>
                </a:ext>
              </a:extLst>
            </p:cNvPr>
            <p:cNvSpPr/>
            <p:nvPr/>
          </p:nvSpPr>
          <p:spPr>
            <a:xfrm>
              <a:off x="989338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6F9944-1E0C-A4BE-DAD4-6B412FEC8897}"/>
              </a:ext>
            </a:extLst>
          </p:cNvPr>
          <p:cNvGrpSpPr/>
          <p:nvPr/>
        </p:nvGrpSpPr>
        <p:grpSpPr>
          <a:xfrm>
            <a:off x="3736123" y="1467595"/>
            <a:ext cx="1612259" cy="1080000"/>
            <a:chOff x="3736123" y="1467595"/>
            <a:chExt cx="161225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32EB36-164E-405C-038E-E332CB5E1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000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39" descr="A number on a black background&#10;&#10;Description automatically generated">
              <a:extLst>
                <a:ext uri="{FF2B5EF4-FFF2-40B4-BE49-F238E27FC236}">
                  <a16:creationId xmlns:a16="http://schemas.microsoft.com/office/drawing/2014/main" id="{C0AA56DF-19B8-3C3C-5FDF-8628CFE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00" y="1710331"/>
              <a:ext cx="634915" cy="634915"/>
            </a:xfrm>
            <a:prstGeom prst="rect">
              <a:avLst/>
            </a:prstGeom>
          </p:spPr>
        </p:pic>
        <p:sp>
          <p:nvSpPr>
            <p:cNvPr id="6" name="Google Shape;972;p8">
              <a:extLst>
                <a:ext uri="{FF2B5EF4-FFF2-40B4-BE49-F238E27FC236}">
                  <a16:creationId xmlns:a16="http://schemas.microsoft.com/office/drawing/2014/main" id="{F443DBD5-6F12-2BC6-D85B-95B78C11BB47}"/>
                </a:ext>
              </a:extLst>
            </p:cNvPr>
            <p:cNvSpPr/>
            <p:nvPr/>
          </p:nvSpPr>
          <p:spPr>
            <a:xfrm>
              <a:off x="4424084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3;p8">
              <a:extLst>
                <a:ext uri="{FF2B5EF4-FFF2-40B4-BE49-F238E27FC236}">
                  <a16:creationId xmlns:a16="http://schemas.microsoft.com/office/drawing/2014/main" id="{12136BFE-6B02-FB03-2394-58914DD73126}"/>
                </a:ext>
              </a:extLst>
            </p:cNvPr>
            <p:cNvSpPr/>
            <p:nvPr/>
          </p:nvSpPr>
          <p:spPr>
            <a:xfrm>
              <a:off x="3736123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E6935D-7A48-80E8-B691-5A68F0174E7B}"/>
              </a:ext>
            </a:extLst>
          </p:cNvPr>
          <p:cNvGrpSpPr/>
          <p:nvPr/>
        </p:nvGrpSpPr>
        <p:grpSpPr>
          <a:xfrm>
            <a:off x="6531621" y="1473201"/>
            <a:ext cx="1612259" cy="1080000"/>
            <a:chOff x="6531621" y="1473201"/>
            <a:chExt cx="1612259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DE4067-A295-1900-EE05-D3D9FE21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7498" y="1473201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37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0E708703-C6BB-BA98-5085-22FD12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129" y="1654292"/>
              <a:ext cx="804587" cy="804587"/>
            </a:xfrm>
            <a:prstGeom prst="rect">
              <a:avLst/>
            </a:prstGeom>
          </p:spPr>
        </p:pic>
        <p:sp>
          <p:nvSpPr>
            <p:cNvPr id="9" name="Google Shape;972;p8">
              <a:extLst>
                <a:ext uri="{FF2B5EF4-FFF2-40B4-BE49-F238E27FC236}">
                  <a16:creationId xmlns:a16="http://schemas.microsoft.com/office/drawing/2014/main" id="{6A4501CE-DC34-CF5B-80D5-5A2A5B265C8E}"/>
                </a:ext>
              </a:extLst>
            </p:cNvPr>
            <p:cNvSpPr/>
            <p:nvPr/>
          </p:nvSpPr>
          <p:spPr>
            <a:xfrm>
              <a:off x="7219582" y="1507772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3;p8">
              <a:extLst>
                <a:ext uri="{FF2B5EF4-FFF2-40B4-BE49-F238E27FC236}">
                  <a16:creationId xmlns:a16="http://schemas.microsoft.com/office/drawing/2014/main" id="{E939830A-22F4-943D-4EAA-F8D1FF514F12}"/>
                </a:ext>
              </a:extLst>
            </p:cNvPr>
            <p:cNvSpPr/>
            <p:nvPr/>
          </p:nvSpPr>
          <p:spPr>
            <a:xfrm>
              <a:off x="6531621" y="2049489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D8B40-EA8F-4B0E-EE8D-EC171F6BAED7}"/>
              </a:ext>
            </a:extLst>
          </p:cNvPr>
          <p:cNvGrpSpPr/>
          <p:nvPr/>
        </p:nvGrpSpPr>
        <p:grpSpPr>
          <a:xfrm>
            <a:off x="3431439" y="518844"/>
            <a:ext cx="2242866" cy="552301"/>
            <a:chOff x="977990" y="1935155"/>
            <a:chExt cx="2242866" cy="552301"/>
          </a:xfrm>
        </p:grpSpPr>
        <p:pic>
          <p:nvPicPr>
            <p:cNvPr id="13" name="Picture 6" descr="Hopsworks - My AI">
              <a:extLst>
                <a:ext uri="{FF2B5EF4-FFF2-40B4-BE49-F238E27FC236}">
                  <a16:creationId xmlns:a16="http://schemas.microsoft.com/office/drawing/2014/main" id="{9627BEDD-793D-DF37-7661-5F273123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73171B2-83A3-57F7-8500-3333717D99F8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F05071-D28D-50FD-286A-86A30DFAC75D}"/>
              </a:ext>
            </a:extLst>
          </p:cNvPr>
          <p:cNvSpPr txBox="1"/>
          <p:nvPr/>
        </p:nvSpPr>
        <p:spPr>
          <a:xfrm>
            <a:off x="1198640" y="574023"/>
            <a:ext cx="2661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Segundo artigo técnico publicado pela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E3026-6D19-9A5B-C582-6273D1A09CCD}"/>
              </a:ext>
            </a:extLst>
          </p:cNvPr>
          <p:cNvSpPr txBox="1"/>
          <p:nvPr/>
        </p:nvSpPr>
        <p:spPr>
          <a:xfrm>
            <a:off x="5008775" y="574023"/>
            <a:ext cx="3500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transformações de features para modelos de 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D7E36-D1E4-B4D8-7A2B-631A4E37BFFD}"/>
              </a:ext>
            </a:extLst>
          </p:cNvPr>
          <p:cNvSpPr txBox="1"/>
          <p:nvPr/>
        </p:nvSpPr>
        <p:spPr>
          <a:xfrm>
            <a:off x="2594807" y="900164"/>
            <a:ext cx="4144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podem ser classificadas em          diferentes taxonomias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69AB8-55FC-1388-179E-A3C331B1A993}"/>
              </a:ext>
            </a:extLst>
          </p:cNvPr>
          <p:cNvSpPr txBox="1"/>
          <p:nvPr/>
        </p:nvSpPr>
        <p:spPr>
          <a:xfrm>
            <a:off x="4429918" y="707202"/>
            <a:ext cx="523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rgbClr val="1BB080"/>
                </a:solidFill>
                <a:latin typeface="Teko"/>
                <a:cs typeface="Teko"/>
                <a:sym typeface="Teko"/>
              </a:rPr>
              <a:t>3</a:t>
            </a:r>
            <a:endParaRPr lang="pt-BR" sz="4000" dirty="0">
              <a:solidFill>
                <a:srgbClr val="1BB080"/>
              </a:solidFill>
            </a:endParaRPr>
          </a:p>
        </p:txBody>
      </p:sp>
      <p:sp>
        <p:nvSpPr>
          <p:cNvPr id="44" name="Google Shape;3518;p41">
            <a:extLst>
              <a:ext uri="{FF2B5EF4-FFF2-40B4-BE49-F238E27FC236}">
                <a16:creationId xmlns:a16="http://schemas.microsoft.com/office/drawing/2014/main" id="{FB37A118-52CA-33FD-F37D-DF42D43CA353}"/>
              </a:ext>
            </a:extLst>
          </p:cNvPr>
          <p:cNvSpPr txBox="1">
            <a:spLocks/>
          </p:cNvSpPr>
          <p:nvPr/>
        </p:nvSpPr>
        <p:spPr>
          <a:xfrm>
            <a:off x="1579777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7"/>
              </a:rPr>
              <a:t>Saiba mais</a:t>
            </a:r>
            <a:endParaRPr lang="pt-BR" sz="1000" i="1" dirty="0"/>
          </a:p>
        </p:txBody>
      </p:sp>
      <p:pic>
        <p:nvPicPr>
          <p:cNvPr id="45" name="Picture 44" descr="A grey arrow in a square&#10;&#10;Description automatically generated">
            <a:extLst>
              <a:ext uri="{FF2B5EF4-FFF2-40B4-BE49-F238E27FC236}">
                <a16:creationId xmlns:a16="http://schemas.microsoft.com/office/drawing/2014/main" id="{D711E2A2-AF51-B15F-B681-86D2F989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422" y="4524539"/>
            <a:ext cx="150712" cy="150712"/>
          </a:xfrm>
          <a:prstGeom prst="rect">
            <a:avLst/>
          </a:prstGeom>
        </p:spPr>
      </p:pic>
      <p:sp>
        <p:nvSpPr>
          <p:cNvPr id="46" name="Google Shape;3518;p41">
            <a:extLst>
              <a:ext uri="{FF2B5EF4-FFF2-40B4-BE49-F238E27FC236}">
                <a16:creationId xmlns:a16="http://schemas.microsoft.com/office/drawing/2014/main" id="{19B6EA3D-03F0-2695-3EB3-8FC971472DBE}"/>
              </a:ext>
            </a:extLst>
          </p:cNvPr>
          <p:cNvSpPr txBox="1">
            <a:spLocks/>
          </p:cNvSpPr>
          <p:nvPr/>
        </p:nvSpPr>
        <p:spPr>
          <a:xfrm>
            <a:off x="4257600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9"/>
              </a:rPr>
              <a:t>Saiba mais</a:t>
            </a:r>
            <a:endParaRPr lang="pt-BR" sz="1000" i="1" dirty="0"/>
          </a:p>
        </p:txBody>
      </p:sp>
      <p:pic>
        <p:nvPicPr>
          <p:cNvPr id="47" name="Picture 46" descr="A grey arrow in a square&#10;&#10;Description automatically generated">
            <a:extLst>
              <a:ext uri="{FF2B5EF4-FFF2-40B4-BE49-F238E27FC236}">
                <a16:creationId xmlns:a16="http://schemas.microsoft.com/office/drawing/2014/main" id="{4EC584DC-A009-475A-EE55-540C827D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245" y="4524539"/>
            <a:ext cx="150712" cy="150712"/>
          </a:xfrm>
          <a:prstGeom prst="rect">
            <a:avLst/>
          </a:prstGeom>
        </p:spPr>
      </p:pic>
      <p:sp>
        <p:nvSpPr>
          <p:cNvPr id="48" name="Google Shape;3518;p41">
            <a:extLst>
              <a:ext uri="{FF2B5EF4-FFF2-40B4-BE49-F238E27FC236}">
                <a16:creationId xmlns:a16="http://schemas.microsoft.com/office/drawing/2014/main" id="{E6A2526B-3C4A-0EBF-A926-F842E74792E6}"/>
              </a:ext>
            </a:extLst>
          </p:cNvPr>
          <p:cNvSpPr txBox="1">
            <a:spLocks/>
          </p:cNvSpPr>
          <p:nvPr/>
        </p:nvSpPr>
        <p:spPr>
          <a:xfrm>
            <a:off x="6975178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10"/>
              </a:rPr>
              <a:t>Saiba mais</a:t>
            </a:r>
            <a:endParaRPr lang="pt-BR" sz="1000" i="1" dirty="0"/>
          </a:p>
        </p:txBody>
      </p:sp>
      <p:pic>
        <p:nvPicPr>
          <p:cNvPr id="49" name="Picture 48" descr="A grey arrow in a square&#10;&#10;Description automatically generated">
            <a:extLst>
              <a:ext uri="{FF2B5EF4-FFF2-40B4-BE49-F238E27FC236}">
                <a16:creationId xmlns:a16="http://schemas.microsoft.com/office/drawing/2014/main" id="{70475CFA-DC23-8435-0D9C-9C1394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823" y="4524539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5" grpId="0" animBg="1"/>
      <p:bldP spid="4136" grpId="0" uiExpand="1" build="p"/>
      <p:bldP spid="4137" grpId="0" animBg="1"/>
      <p:bldP spid="4138" grpId="0" uiExpand="1" build="p"/>
      <p:bldP spid="4140" grpId="0" animBg="1"/>
      <p:bldP spid="4141" grpId="0" uiExpand="1" build="p"/>
      <p:bldP spid="44" grpId="0"/>
      <p:bldP spid="46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podem ser consideradas como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colunas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ou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atributos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de um conjunto de dados e representam características de uma entidade pré estabelecida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 conjunto de features formam tabelas muitas vezes chamadas de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Tables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Views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ou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Groups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840947" cy="722013"/>
            <a:chOff x="735240" y="2493503"/>
            <a:chExt cx="7840947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Engineering é uma parte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vital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do trabalho de um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modelagem estatística de um problema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96929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Excelentes modelos de ML não podem existir sem excelentes dados, sendo estes muitas vezes gerados em processos de FE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início e o final de processos de Feature Engineering que envolvem transformações do tipo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independent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on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demand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podem apontar para o mesmo caminho: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Nessa dinâmica, o uso e o compartilhamento de features confiáveis é uma das principais vantagens de se ter uma Feature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37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Conceituando o verdadeiro marketplace de features para modelos de Machine Learning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493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DEFINIÇÕES DE FEATURE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especialistas definem o conceito de Feature Store em uma organização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8CD3CA-849B-0E7D-F492-C4910013CD34}"/>
              </a:ext>
            </a:extLst>
          </p:cNvPr>
          <p:cNvGrpSpPr/>
          <p:nvPr/>
        </p:nvGrpSpPr>
        <p:grpSpPr>
          <a:xfrm>
            <a:off x="693240" y="1308363"/>
            <a:ext cx="7587160" cy="1075003"/>
            <a:chOff x="693240" y="1308363"/>
            <a:chExt cx="7587160" cy="1075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1D884B-095D-6DE2-3E95-F003F4F43D23}"/>
                </a:ext>
              </a:extLst>
            </p:cNvPr>
            <p:cNvSpPr/>
            <p:nvPr/>
          </p:nvSpPr>
          <p:spPr>
            <a:xfrm>
              <a:off x="844431" y="1380330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0A692-A2AF-650A-C782-F83B709F6C74}"/>
                </a:ext>
              </a:extLst>
            </p:cNvPr>
            <p:cNvSpPr txBox="1"/>
            <p:nvPr/>
          </p:nvSpPr>
          <p:spPr>
            <a:xfrm>
              <a:off x="1919434" y="1434991"/>
              <a:ext cx="59799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mecanismos de leitura de dados de várias fontes (online e offline), conduzem processos de transformação de dados e armazenam dados em sistemas online e offline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385DA5-423E-EF29-50BD-66A2CF559565}"/>
                </a:ext>
              </a:extLst>
            </p:cNvPr>
            <p:cNvSpPr txBox="1"/>
            <p:nvPr/>
          </p:nvSpPr>
          <p:spPr>
            <a:xfrm>
              <a:off x="1919433" y="2030178"/>
              <a:ext cx="53703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Yaron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Haviv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Iguazio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autor do livro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Implementing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MLOps in the Enterprise</a:t>
              </a:r>
            </a:p>
          </p:txBody>
        </p:sp>
        <p:pic>
          <p:nvPicPr>
            <p:cNvPr id="4098" name="Picture 2" descr="yaron haviv (@yaronhaviv) / X">
              <a:extLst>
                <a:ext uri="{FF2B5EF4-FFF2-40B4-BE49-F238E27FC236}">
                  <a16:creationId xmlns:a16="http://schemas.microsoft.com/office/drawing/2014/main" id="{888146E0-B772-D488-F171-A5542A858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40" y="1308363"/>
              <a:ext cx="1075003" cy="10750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3CE6E-FCCC-7923-54D5-DFC49E59CF9B}"/>
              </a:ext>
            </a:extLst>
          </p:cNvPr>
          <p:cNvGrpSpPr/>
          <p:nvPr/>
        </p:nvGrpSpPr>
        <p:grpSpPr>
          <a:xfrm>
            <a:off x="679442" y="2530247"/>
            <a:ext cx="7600958" cy="1080000"/>
            <a:chOff x="679442" y="2530247"/>
            <a:chExt cx="7600958" cy="108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FD4CED3-A2C0-F5DB-AA61-1187EE7E6AC4}"/>
                </a:ext>
              </a:extLst>
            </p:cNvPr>
            <p:cNvSpPr/>
            <p:nvPr/>
          </p:nvSpPr>
          <p:spPr>
            <a:xfrm>
              <a:off x="844431" y="2607472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2" name="Picture 6" descr="Mike Del Balso">
              <a:extLst>
                <a:ext uri="{FF2B5EF4-FFF2-40B4-BE49-F238E27FC236}">
                  <a16:creationId xmlns:a16="http://schemas.microsoft.com/office/drawing/2014/main" id="{3DDE513E-A621-25CC-7E5A-5837F714B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2530247"/>
              <a:ext cx="1080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C47A8-62B9-55B4-B707-9D203530EB73}"/>
                </a:ext>
              </a:extLst>
            </p:cNvPr>
            <p:cNvSpPr txBox="1"/>
            <p:nvPr/>
          </p:nvSpPr>
          <p:spPr>
            <a:xfrm>
              <a:off x="1919434" y="2662133"/>
              <a:ext cx="60561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Feature Store trazem economia para organizações através da colaboração. Quando uma feature é registrada na Feature Store, esta se torna disponível para ser reutilizada por toda a organização.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64FE0-43A6-3C53-65EA-EEB5B9D6CCC2}"/>
                </a:ext>
              </a:extLst>
            </p:cNvPr>
            <p:cNvSpPr txBox="1"/>
            <p:nvPr/>
          </p:nvSpPr>
          <p:spPr>
            <a:xfrm>
              <a:off x="1919433" y="3257320"/>
              <a:ext cx="588486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Mike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del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Baso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idealizador do Michelangelo (Uber) e CEO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endPara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7BB58-D533-0B44-AC02-D9A169C4877C}"/>
              </a:ext>
            </a:extLst>
          </p:cNvPr>
          <p:cNvGrpSpPr/>
          <p:nvPr/>
        </p:nvGrpSpPr>
        <p:grpSpPr>
          <a:xfrm>
            <a:off x="679442" y="3753419"/>
            <a:ext cx="7592157" cy="1080000"/>
            <a:chOff x="679442" y="3753419"/>
            <a:chExt cx="7592157" cy="108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7B2C9A-0AA5-D167-FE62-C8AF0697E541}"/>
                </a:ext>
              </a:extLst>
            </p:cNvPr>
            <p:cNvSpPr/>
            <p:nvPr/>
          </p:nvSpPr>
          <p:spPr>
            <a:xfrm>
              <a:off x="835630" y="3830383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6" name="Picture 10" descr="Jim Dowling - Feature Store Summit">
              <a:extLst>
                <a:ext uri="{FF2B5EF4-FFF2-40B4-BE49-F238E27FC236}">
                  <a16:creationId xmlns:a16="http://schemas.microsoft.com/office/drawing/2014/main" id="{784BBA17-17EC-0CF5-E067-10D11FED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3753419"/>
              <a:ext cx="1072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D5339-88E6-A21B-C1DA-F105F1DA2FC3}"/>
                </a:ext>
              </a:extLst>
            </p:cNvPr>
            <p:cNvSpPr txBox="1"/>
            <p:nvPr/>
          </p:nvSpPr>
          <p:spPr>
            <a:xfrm>
              <a:off x="1910632" y="3885044"/>
              <a:ext cx="60649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Feature Store é um “cofre central” usado para armazenar features documentadas, curadas e com acessos controlados que, em essência, são o combustível para modelos de Machine Learning.</a:t>
              </a:r>
            </a:p>
            <a:p>
              <a:endPara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14090-2172-B2D3-94AE-636A94D1ABCF}"/>
                </a:ext>
              </a:extLst>
            </p:cNvPr>
            <p:cNvSpPr txBox="1"/>
            <p:nvPr/>
          </p:nvSpPr>
          <p:spPr>
            <a:xfrm>
              <a:off x="1910632" y="4480231"/>
              <a:ext cx="61701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Jim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idealizador do Feature Store Summit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5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1" name="Google Shape;3921;p54"/>
          <p:cNvCxnSpPr/>
          <p:nvPr/>
        </p:nvCxnSpPr>
        <p:spPr>
          <a:xfrm>
            <a:off x="973725" y="2940075"/>
            <a:ext cx="7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2" name="Google Shape;39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 TIMELINE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AF7B07-EBFD-843A-F26D-A3DFECA11EA7}"/>
              </a:ext>
            </a:extLst>
          </p:cNvPr>
          <p:cNvGrpSpPr/>
          <p:nvPr/>
        </p:nvGrpSpPr>
        <p:grpSpPr>
          <a:xfrm>
            <a:off x="728838" y="1513650"/>
            <a:ext cx="2402512" cy="1071850"/>
            <a:chOff x="728838" y="1513650"/>
            <a:chExt cx="2402512" cy="1071850"/>
          </a:xfrm>
        </p:grpSpPr>
        <p:sp>
          <p:nvSpPr>
            <p:cNvPr id="3923" name="Google Shape;3923;p54"/>
            <p:cNvSpPr txBox="1"/>
            <p:nvPr/>
          </p:nvSpPr>
          <p:spPr>
            <a:xfrm>
              <a:off x="1335850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UBER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4" name="Google Shape;3924;p54"/>
            <p:cNvSpPr txBox="1"/>
            <p:nvPr/>
          </p:nvSpPr>
          <p:spPr>
            <a:xfrm rot="-5400000">
              <a:off x="448938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1F1F1F"/>
                  </a:solidFill>
                  <a:latin typeface="Teko"/>
                  <a:ea typeface="Teko"/>
                  <a:cs typeface="Teko"/>
                  <a:sym typeface="Teko"/>
                </a:rPr>
                <a:t> 2017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5" name="Google Shape;3925;p54"/>
            <p:cNvSpPr txBox="1"/>
            <p:nvPr/>
          </p:nvSpPr>
          <p:spPr>
            <a:xfrm>
              <a:off x="133585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Idealização e divulgação do Michelângelo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8" name="Google Shape;3938;p54"/>
            <p:cNvSpPr/>
            <p:nvPr/>
          </p:nvSpPr>
          <p:spPr>
            <a:xfrm>
              <a:off x="72883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5E5B8-8324-B7E0-EF2F-D5AA216E9C9B}"/>
              </a:ext>
            </a:extLst>
          </p:cNvPr>
          <p:cNvGrpSpPr/>
          <p:nvPr/>
        </p:nvGrpSpPr>
        <p:grpSpPr>
          <a:xfrm>
            <a:off x="3455150" y="1513650"/>
            <a:ext cx="2401850" cy="1071850"/>
            <a:chOff x="3455150" y="1513650"/>
            <a:chExt cx="2401850" cy="1071850"/>
          </a:xfrm>
        </p:grpSpPr>
        <p:sp>
          <p:nvSpPr>
            <p:cNvPr id="3926" name="Google Shape;3926;p54"/>
            <p:cNvSpPr txBox="1"/>
            <p:nvPr/>
          </p:nvSpPr>
          <p:spPr>
            <a:xfrm>
              <a:off x="4051688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CLOUD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7" name="Google Shape;3927;p54"/>
            <p:cNvSpPr txBox="1"/>
            <p:nvPr/>
          </p:nvSpPr>
          <p:spPr>
            <a:xfrm rot="-5400000">
              <a:off x="3176137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2021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8" name="Google Shape;3928;p54"/>
            <p:cNvSpPr txBox="1"/>
            <p:nvPr/>
          </p:nvSpPr>
          <p:spPr>
            <a:xfrm>
              <a:off x="406150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Vendors entregam soluções de FS utilizando cloud providers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9" name="Google Shape;3939;p54"/>
            <p:cNvSpPr/>
            <p:nvPr/>
          </p:nvSpPr>
          <p:spPr>
            <a:xfrm>
              <a:off x="3455150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C1C11-EA6F-FB2C-4EFC-E5B25043EBE8}"/>
              </a:ext>
            </a:extLst>
          </p:cNvPr>
          <p:cNvGrpSpPr/>
          <p:nvPr/>
        </p:nvGrpSpPr>
        <p:grpSpPr>
          <a:xfrm>
            <a:off x="2073788" y="3303147"/>
            <a:ext cx="2498212" cy="1071753"/>
            <a:chOff x="2073788" y="3303147"/>
            <a:chExt cx="2498212" cy="1071753"/>
          </a:xfrm>
        </p:grpSpPr>
        <p:sp>
          <p:nvSpPr>
            <p:cNvPr id="3932" name="Google Shape;3932;p54"/>
            <p:cNvSpPr txBox="1"/>
            <p:nvPr/>
          </p:nvSpPr>
          <p:spPr>
            <a:xfrm>
              <a:off x="2680838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OPEN SOURCE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3" name="Google Shape;3933;p54"/>
            <p:cNvSpPr txBox="1"/>
            <p:nvPr/>
          </p:nvSpPr>
          <p:spPr>
            <a:xfrm rot="-5400000">
              <a:off x="1794762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2019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4" name="Google Shape;3934;p54"/>
            <p:cNvSpPr txBox="1"/>
            <p:nvPr/>
          </p:nvSpPr>
          <p:spPr>
            <a:xfrm>
              <a:off x="2680838" y="3890100"/>
              <a:ext cx="1891162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Primeiros lançamentos de soluções open source de FS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0" name="Google Shape;3940;p54"/>
            <p:cNvSpPr/>
            <p:nvPr/>
          </p:nvSpPr>
          <p:spPr>
            <a:xfrm>
              <a:off x="2073788" y="3303147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0E6759-1863-FA3A-24A2-88964527B6C6}"/>
              </a:ext>
            </a:extLst>
          </p:cNvPr>
          <p:cNvGrpSpPr/>
          <p:nvPr/>
        </p:nvGrpSpPr>
        <p:grpSpPr>
          <a:xfrm>
            <a:off x="6181488" y="1513650"/>
            <a:ext cx="2486262" cy="1071850"/>
            <a:chOff x="6181488" y="1513650"/>
            <a:chExt cx="2486262" cy="1071850"/>
          </a:xfrm>
        </p:grpSpPr>
        <p:sp>
          <p:nvSpPr>
            <p:cNvPr id="3929" name="Google Shape;3929;p54"/>
            <p:cNvSpPr txBox="1"/>
            <p:nvPr/>
          </p:nvSpPr>
          <p:spPr>
            <a:xfrm>
              <a:off x="6767525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3º FS SUMMIT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0" name="Google Shape;3930;p54"/>
            <p:cNvSpPr txBox="1"/>
            <p:nvPr/>
          </p:nvSpPr>
          <p:spPr>
            <a:xfrm rot="-5400000">
              <a:off x="5903313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2023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1" name="Google Shape;3931;p54"/>
            <p:cNvSpPr txBox="1"/>
            <p:nvPr/>
          </p:nvSpPr>
          <p:spPr>
            <a:xfrm>
              <a:off x="6787150" y="2100700"/>
              <a:ext cx="18806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Terceira edição do Feature Store Summit (Hopsworks)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1" name="Google Shape;3941;p54"/>
            <p:cNvSpPr/>
            <p:nvPr/>
          </p:nvSpPr>
          <p:spPr>
            <a:xfrm>
              <a:off x="618148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F0C74D-E225-462C-F4E4-8BAE10B945F4}"/>
              </a:ext>
            </a:extLst>
          </p:cNvPr>
          <p:cNvGrpSpPr/>
          <p:nvPr/>
        </p:nvGrpSpPr>
        <p:grpSpPr>
          <a:xfrm>
            <a:off x="4819188" y="3303150"/>
            <a:ext cx="2553161" cy="1071750"/>
            <a:chOff x="4819188" y="3303150"/>
            <a:chExt cx="2553161" cy="1071750"/>
          </a:xfrm>
        </p:grpSpPr>
        <p:sp>
          <p:nvSpPr>
            <p:cNvPr id="3935" name="Google Shape;3935;p54"/>
            <p:cNvSpPr txBox="1"/>
            <p:nvPr/>
          </p:nvSpPr>
          <p:spPr>
            <a:xfrm>
              <a:off x="5425563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REAL TIME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6" name="Google Shape;3936;p54"/>
            <p:cNvSpPr txBox="1"/>
            <p:nvPr/>
          </p:nvSpPr>
          <p:spPr>
            <a:xfrm rot="-5400000">
              <a:off x="4541013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2022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7" name="Google Shape;3937;p54"/>
            <p:cNvSpPr txBox="1"/>
            <p:nvPr/>
          </p:nvSpPr>
          <p:spPr>
            <a:xfrm>
              <a:off x="5425562" y="3890100"/>
              <a:ext cx="1946787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Soluções de FS começam a ofertar compatibilidade com dados em real time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2" name="Google Shape;3942;p54"/>
            <p:cNvSpPr/>
            <p:nvPr/>
          </p:nvSpPr>
          <p:spPr>
            <a:xfrm>
              <a:off x="4819188" y="33031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3" name="Google Shape;3943;p54"/>
          <p:cNvSpPr/>
          <p:nvPr/>
        </p:nvSpPr>
        <p:spPr>
          <a:xfrm>
            <a:off x="3545784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4"/>
          <p:cNvSpPr/>
          <p:nvPr/>
        </p:nvSpPr>
        <p:spPr>
          <a:xfrm>
            <a:off x="4910509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4"/>
          <p:cNvSpPr/>
          <p:nvPr/>
        </p:nvSpPr>
        <p:spPr>
          <a:xfrm>
            <a:off x="627524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4"/>
          <p:cNvSpPr/>
          <p:nvPr/>
        </p:nvSpPr>
        <p:spPr>
          <a:xfrm>
            <a:off x="81629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4"/>
          <p:cNvSpPr/>
          <p:nvPr/>
        </p:nvSpPr>
        <p:spPr>
          <a:xfrm>
            <a:off x="2181021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4"/>
          <p:cNvSpPr/>
          <p:nvPr/>
        </p:nvSpPr>
        <p:spPr>
          <a:xfrm>
            <a:off x="8013173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4"/>
          <p:cNvSpPr/>
          <p:nvPr/>
        </p:nvSpPr>
        <p:spPr>
          <a:xfrm rot="2700000">
            <a:off x="8243363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4"/>
          <p:cNvSpPr/>
          <p:nvPr/>
        </p:nvSpPr>
        <p:spPr>
          <a:xfrm rot="2700000">
            <a:off x="621721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DESAFIO DE DADOS EM MLOPS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Estrutura e componentes de um projeto de Machine Learning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0588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SÃO FEATURES?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268283"/>
            <a:ext cx="18966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Definindo objetivamente o conceito de features para modelos de ML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88753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os componentes de uma FS em uma arquitetura de dados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MERCADO</a:t>
            </a:r>
            <a:endParaRPr lang="en" dirty="0"/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paltaformas e soluções de mercado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 E DATA MESH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Visualizando como Feature Stores se conectam com o Mesh</a:t>
            </a:r>
            <a:endParaRPr sz="1200" dirty="0"/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PROBLEMAS QUE UMA FS RESOLVE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Explorando benefícios em utilizar uma Feature Store para sistemas de 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D423E0-1E39-49E4-CB52-4FFA8182FD62}"/>
              </a:ext>
            </a:extLst>
          </p:cNvPr>
          <p:cNvGrpSpPr/>
          <p:nvPr/>
        </p:nvGrpSpPr>
        <p:grpSpPr>
          <a:xfrm>
            <a:off x="749416" y="1298682"/>
            <a:ext cx="2403359" cy="1673118"/>
            <a:chOff x="749416" y="1298682"/>
            <a:chExt cx="2403359" cy="16731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89D910C-094C-CD12-F829-9111C0B47238}"/>
                </a:ext>
              </a:extLst>
            </p:cNvPr>
            <p:cNvSpPr/>
            <p:nvPr/>
          </p:nvSpPr>
          <p:spPr>
            <a:xfrm>
              <a:off x="827145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3441;p36">
              <a:extLst>
                <a:ext uri="{FF2B5EF4-FFF2-40B4-BE49-F238E27FC236}">
                  <a16:creationId xmlns:a16="http://schemas.microsoft.com/office/drawing/2014/main" id="{09544A13-991E-5891-03C4-7D66F5F00A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OBTENÇÃO DE FEATURES</a:t>
              </a:r>
            </a:p>
          </p:txBody>
        </p:sp>
        <p:grpSp>
          <p:nvGrpSpPr>
            <p:cNvPr id="94" name="Google Shape;3471;p38">
              <a:extLst>
                <a:ext uri="{FF2B5EF4-FFF2-40B4-BE49-F238E27FC236}">
                  <a16:creationId xmlns:a16="http://schemas.microsoft.com/office/drawing/2014/main" id="{39E36209-992E-4384-DC32-78FDAD826A52}"/>
                </a:ext>
              </a:extLst>
            </p:cNvPr>
            <p:cNvGrpSpPr/>
            <p:nvPr/>
          </p:nvGrpSpPr>
          <p:grpSpPr>
            <a:xfrm>
              <a:off x="749416" y="1298682"/>
              <a:ext cx="480668" cy="464755"/>
              <a:chOff x="6705949" y="1465763"/>
              <a:chExt cx="1019501" cy="939300"/>
            </a:xfrm>
          </p:grpSpPr>
          <p:sp>
            <p:nvSpPr>
              <p:cNvPr id="95" name="Google Shape;3472;p38">
                <a:extLst>
                  <a:ext uri="{FF2B5EF4-FFF2-40B4-BE49-F238E27FC236}">
                    <a16:creationId xmlns:a16="http://schemas.microsoft.com/office/drawing/2014/main" id="{6318C79E-A3E8-7895-B18F-A0DA188AAE0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73;p38">
                <a:extLst>
                  <a:ext uri="{FF2B5EF4-FFF2-40B4-BE49-F238E27FC236}">
                    <a16:creationId xmlns:a16="http://schemas.microsoft.com/office/drawing/2014/main" id="{4CE944D4-A51C-1946-9E6A-7DFFD6FA9732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5FF42B-988C-7EC3-A1A4-744349350F92}"/>
                </a:ext>
              </a:extLst>
            </p:cNvPr>
            <p:cNvSpPr txBox="1"/>
            <p:nvPr/>
          </p:nvSpPr>
          <p:spPr>
            <a:xfrm>
              <a:off x="904875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uma maior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velocidade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Cientistas de Dados encontrarem features que, de fato, podem ser eficientes para a realização da modelagem estatística em um modelo de ML</a:t>
              </a:r>
            </a:p>
          </p:txBody>
        </p:sp>
        <p:pic>
          <p:nvPicPr>
            <p:cNvPr id="5" name="Picture 4" descr="A hand with a hand and a group of circles&#10;&#10;Description automatically generated">
              <a:extLst>
                <a:ext uri="{FF2B5EF4-FFF2-40B4-BE49-F238E27FC236}">
                  <a16:creationId xmlns:a16="http://schemas.microsoft.com/office/drawing/2014/main" id="{1FA23E31-DA91-42B1-10A0-56E066C8F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57" y="1351996"/>
              <a:ext cx="314211" cy="31421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60D3BA-046E-0731-2296-54FAF4418844}"/>
              </a:ext>
            </a:extLst>
          </p:cNvPr>
          <p:cNvGrpSpPr/>
          <p:nvPr/>
        </p:nvGrpSpPr>
        <p:grpSpPr>
          <a:xfrm>
            <a:off x="3268604" y="1298682"/>
            <a:ext cx="2403359" cy="1673118"/>
            <a:chOff x="3268604" y="1298682"/>
            <a:chExt cx="2403359" cy="167311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FE47456-CFC5-3B88-7BDD-B1311983C649}"/>
                </a:ext>
              </a:extLst>
            </p:cNvPr>
            <p:cNvSpPr/>
            <p:nvPr/>
          </p:nvSpPr>
          <p:spPr>
            <a:xfrm>
              <a:off x="3346333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Google Shape;3441;p36">
              <a:extLst>
                <a:ext uri="{FF2B5EF4-FFF2-40B4-BE49-F238E27FC236}">
                  <a16:creationId xmlns:a16="http://schemas.microsoft.com/office/drawing/2014/main" id="{55CA2DC5-F707-AABC-D1E8-84D4C2A2D2A6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REUSO DE FEATURES</a:t>
              </a:r>
            </a:p>
          </p:txBody>
        </p:sp>
        <p:grpSp>
          <p:nvGrpSpPr>
            <p:cNvPr id="106" name="Google Shape;3471;p38">
              <a:extLst>
                <a:ext uri="{FF2B5EF4-FFF2-40B4-BE49-F238E27FC236}">
                  <a16:creationId xmlns:a16="http://schemas.microsoft.com/office/drawing/2014/main" id="{7FE18EF4-5FE6-8E7D-B010-4C80013D1B55}"/>
                </a:ext>
              </a:extLst>
            </p:cNvPr>
            <p:cNvGrpSpPr/>
            <p:nvPr/>
          </p:nvGrpSpPr>
          <p:grpSpPr>
            <a:xfrm>
              <a:off x="3268604" y="1298682"/>
              <a:ext cx="480668" cy="464755"/>
              <a:chOff x="6705949" y="1465763"/>
              <a:chExt cx="1019501" cy="939300"/>
            </a:xfrm>
          </p:grpSpPr>
          <p:sp>
            <p:nvSpPr>
              <p:cNvPr id="107" name="Google Shape;3472;p38">
                <a:extLst>
                  <a:ext uri="{FF2B5EF4-FFF2-40B4-BE49-F238E27FC236}">
                    <a16:creationId xmlns:a16="http://schemas.microsoft.com/office/drawing/2014/main" id="{88DEFE42-796E-BFB6-2E2E-816518C6F1E0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73;p38">
                <a:extLst>
                  <a:ext uri="{FF2B5EF4-FFF2-40B4-BE49-F238E27FC236}">
                    <a16:creationId xmlns:a16="http://schemas.microsoft.com/office/drawing/2014/main" id="{EAB4043F-C887-5775-2645-200411C83B0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3BC165-4E77-A816-9EA1-E2979CA1D5BD}"/>
                </a:ext>
              </a:extLst>
            </p:cNvPr>
            <p:cNvSpPr txBox="1"/>
            <p:nvPr/>
          </p:nvSpPr>
          <p:spPr>
            <a:xfrm>
              <a:off x="3424063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calculadas em tempo de desenvolvimento de um modelo de ML podem ser compartilhadas na Feature Store como novas entradas para outros cientistas utilizarem, fomentando o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reuso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7" name="Picture 6" descr="A black circular arrows in a circle&#10;&#10;Description automatically generated">
              <a:extLst>
                <a:ext uri="{FF2B5EF4-FFF2-40B4-BE49-F238E27FC236}">
                  <a16:creationId xmlns:a16="http://schemas.microsoft.com/office/drawing/2014/main" id="{B9DF580F-DB08-49C1-664B-B96FCBAE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333" y="1382788"/>
              <a:ext cx="290226" cy="29022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8ADF8-B587-B818-A0C4-DDD62D52D661}"/>
              </a:ext>
            </a:extLst>
          </p:cNvPr>
          <p:cNvGrpSpPr/>
          <p:nvPr/>
        </p:nvGrpSpPr>
        <p:grpSpPr>
          <a:xfrm>
            <a:off x="5780500" y="1309102"/>
            <a:ext cx="2403359" cy="1673118"/>
            <a:chOff x="5780500" y="1309102"/>
            <a:chExt cx="2403359" cy="1673118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FD87560-EC71-8249-AED6-7A239AA0876F}"/>
                </a:ext>
              </a:extLst>
            </p:cNvPr>
            <p:cNvSpPr/>
            <p:nvPr/>
          </p:nvSpPr>
          <p:spPr>
            <a:xfrm>
              <a:off x="5858229" y="162377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Google Shape;3441;p36">
              <a:extLst>
                <a:ext uri="{FF2B5EF4-FFF2-40B4-BE49-F238E27FC236}">
                  <a16:creationId xmlns:a16="http://schemas.microsoft.com/office/drawing/2014/main" id="{3F31EACA-8CA8-F865-1E45-73B8B1AED0B1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138934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PREPARAÇÃO DOS DADOS</a:t>
              </a:r>
            </a:p>
          </p:txBody>
        </p:sp>
        <p:grpSp>
          <p:nvGrpSpPr>
            <p:cNvPr id="124" name="Google Shape;3471;p38">
              <a:extLst>
                <a:ext uri="{FF2B5EF4-FFF2-40B4-BE49-F238E27FC236}">
                  <a16:creationId xmlns:a16="http://schemas.microsoft.com/office/drawing/2014/main" id="{4BDF87F5-E7CA-22AC-C337-F7E95EEE68E0}"/>
                </a:ext>
              </a:extLst>
            </p:cNvPr>
            <p:cNvGrpSpPr/>
            <p:nvPr/>
          </p:nvGrpSpPr>
          <p:grpSpPr>
            <a:xfrm>
              <a:off x="5780500" y="1309102"/>
              <a:ext cx="480668" cy="464755"/>
              <a:chOff x="6705949" y="1465763"/>
              <a:chExt cx="1019501" cy="939300"/>
            </a:xfrm>
          </p:grpSpPr>
          <p:sp>
            <p:nvSpPr>
              <p:cNvPr id="125" name="Google Shape;3472;p38">
                <a:extLst>
                  <a:ext uri="{FF2B5EF4-FFF2-40B4-BE49-F238E27FC236}">
                    <a16:creationId xmlns:a16="http://schemas.microsoft.com/office/drawing/2014/main" id="{9838E229-2399-FC68-0CCC-21019A2A747A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73;p38">
                <a:extLst>
                  <a:ext uri="{FF2B5EF4-FFF2-40B4-BE49-F238E27FC236}">
                    <a16:creationId xmlns:a16="http://schemas.microsoft.com/office/drawing/2014/main" id="{DC7CCB82-D32D-3C44-B6F8-7622788812F8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8C7953-BE8D-A87C-1F72-41466BA48DA7}"/>
                </a:ext>
              </a:extLst>
            </p:cNvPr>
            <p:cNvSpPr txBox="1"/>
            <p:nvPr/>
          </p:nvSpPr>
          <p:spPr>
            <a:xfrm>
              <a:off x="5935959" y="182159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Ao consumir features de uma Feature Store, Cientistas de Dados podem investir um tempo substancialmente maior na modelagem em si e menos em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preparar dados brutos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9" name="Picture 8" descr="A black and white icon of a server&#10;&#10;Description automatically generated">
              <a:extLst>
                <a:ext uri="{FF2B5EF4-FFF2-40B4-BE49-F238E27FC236}">
                  <a16:creationId xmlns:a16="http://schemas.microsoft.com/office/drawing/2014/main" id="{49185C1F-C288-2309-D92F-42B60E01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5521" y="1383189"/>
              <a:ext cx="292454" cy="2924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BA285-B6EA-8BE3-4344-1A2315B7158E}"/>
              </a:ext>
            </a:extLst>
          </p:cNvPr>
          <p:cNvGrpSpPr/>
          <p:nvPr/>
        </p:nvGrpSpPr>
        <p:grpSpPr>
          <a:xfrm>
            <a:off x="749416" y="3114258"/>
            <a:ext cx="2403359" cy="1673118"/>
            <a:chOff x="749416" y="3114258"/>
            <a:chExt cx="2403359" cy="167311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ADDFC69-2026-9AE6-7BC9-EF67246EB29B}"/>
                </a:ext>
              </a:extLst>
            </p:cNvPr>
            <p:cNvSpPr/>
            <p:nvPr/>
          </p:nvSpPr>
          <p:spPr>
            <a:xfrm>
              <a:off x="827145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Google Shape;3441;p36">
              <a:extLst>
                <a:ext uri="{FF2B5EF4-FFF2-40B4-BE49-F238E27FC236}">
                  <a16:creationId xmlns:a16="http://schemas.microsoft.com/office/drawing/2014/main" id="{F73BA60C-C5A5-1E0C-22FA-81CAD89A06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LINHAGEM DE ASSETS</a:t>
              </a:r>
            </a:p>
          </p:txBody>
        </p:sp>
        <p:grpSp>
          <p:nvGrpSpPr>
            <p:cNvPr id="100" name="Google Shape;3471;p38">
              <a:extLst>
                <a:ext uri="{FF2B5EF4-FFF2-40B4-BE49-F238E27FC236}">
                  <a16:creationId xmlns:a16="http://schemas.microsoft.com/office/drawing/2014/main" id="{EFC0F69A-BD03-9A3F-D911-3A04BF4AF288}"/>
                </a:ext>
              </a:extLst>
            </p:cNvPr>
            <p:cNvGrpSpPr/>
            <p:nvPr/>
          </p:nvGrpSpPr>
          <p:grpSpPr>
            <a:xfrm>
              <a:off x="749416" y="3114258"/>
              <a:ext cx="480668" cy="464755"/>
              <a:chOff x="6705949" y="1465763"/>
              <a:chExt cx="1019501" cy="939300"/>
            </a:xfrm>
          </p:grpSpPr>
          <p:sp>
            <p:nvSpPr>
              <p:cNvPr id="101" name="Google Shape;3472;p38">
                <a:extLst>
                  <a:ext uri="{FF2B5EF4-FFF2-40B4-BE49-F238E27FC236}">
                    <a16:creationId xmlns:a16="http://schemas.microsoft.com/office/drawing/2014/main" id="{0BD47460-FCB6-ACFB-71BE-FAB69736FA4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73;p38">
                <a:extLst>
                  <a:ext uri="{FF2B5EF4-FFF2-40B4-BE49-F238E27FC236}">
                    <a16:creationId xmlns:a16="http://schemas.microsoft.com/office/drawing/2014/main" id="{4A56AF08-9D73-7D62-C1EC-E3E0676789EB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1F1AFAB-DD63-9852-0933-7D5129C1390F}"/>
                </a:ext>
              </a:extLst>
            </p:cNvPr>
            <p:cNvSpPr txBox="1"/>
            <p:nvPr/>
          </p:nvSpPr>
          <p:spPr>
            <a:xfrm>
              <a:off x="904875" y="362674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 uma Feature Store composta por componentes eficientes, é possível realizar todo o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tracking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uso das features, permitindo analisar, por exemplo, qual modelo utiliza qual feature.</a:t>
              </a:r>
            </a:p>
          </p:txBody>
        </p:sp>
        <p:pic>
          <p:nvPicPr>
            <p:cNvPr id="12" name="Picture 11" descr="A black and white image of a diagram&#10;&#10;Description automatically generated">
              <a:extLst>
                <a:ext uri="{FF2B5EF4-FFF2-40B4-BE49-F238E27FC236}">
                  <a16:creationId xmlns:a16="http://schemas.microsoft.com/office/drawing/2014/main" id="{6D3A5807-F18A-098A-52F1-1EC07E74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057" y="3194500"/>
              <a:ext cx="305948" cy="3059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4F0F3-0201-85CD-47C9-66829CFEE4D7}"/>
              </a:ext>
            </a:extLst>
          </p:cNvPr>
          <p:cNvGrpSpPr/>
          <p:nvPr/>
        </p:nvGrpSpPr>
        <p:grpSpPr>
          <a:xfrm>
            <a:off x="3268604" y="3114258"/>
            <a:ext cx="2403359" cy="1673118"/>
            <a:chOff x="3268604" y="3114258"/>
            <a:chExt cx="2403359" cy="167311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A4F7CF7-840E-C5A4-FA10-A727EAFAF512}"/>
                </a:ext>
              </a:extLst>
            </p:cNvPr>
            <p:cNvSpPr/>
            <p:nvPr/>
          </p:nvSpPr>
          <p:spPr>
            <a:xfrm>
              <a:off x="3346333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Google Shape;3441;p36">
              <a:extLst>
                <a:ext uri="{FF2B5EF4-FFF2-40B4-BE49-F238E27FC236}">
                  <a16:creationId xmlns:a16="http://schemas.microsoft.com/office/drawing/2014/main" id="{1A4805AE-B9CC-6209-E79B-37528515BB89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TRAINING-SERVING SKEW</a:t>
              </a:r>
            </a:p>
          </p:txBody>
        </p:sp>
        <p:grpSp>
          <p:nvGrpSpPr>
            <p:cNvPr id="112" name="Google Shape;3471;p38">
              <a:extLst>
                <a:ext uri="{FF2B5EF4-FFF2-40B4-BE49-F238E27FC236}">
                  <a16:creationId xmlns:a16="http://schemas.microsoft.com/office/drawing/2014/main" id="{186E7C26-6BF1-F143-CB91-05E5A1E3D6B8}"/>
                </a:ext>
              </a:extLst>
            </p:cNvPr>
            <p:cNvGrpSpPr/>
            <p:nvPr/>
          </p:nvGrpSpPr>
          <p:grpSpPr>
            <a:xfrm>
              <a:off x="3268604" y="3114258"/>
              <a:ext cx="480668" cy="464755"/>
              <a:chOff x="6705949" y="1465763"/>
              <a:chExt cx="1019501" cy="939300"/>
            </a:xfrm>
          </p:grpSpPr>
          <p:sp>
            <p:nvSpPr>
              <p:cNvPr id="113" name="Google Shape;3472;p38">
                <a:extLst>
                  <a:ext uri="{FF2B5EF4-FFF2-40B4-BE49-F238E27FC236}">
                    <a16:creationId xmlns:a16="http://schemas.microsoft.com/office/drawing/2014/main" id="{92BDA6BA-418F-EA20-9787-568D01D453F5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73;p38">
                <a:extLst>
                  <a:ext uri="{FF2B5EF4-FFF2-40B4-BE49-F238E27FC236}">
                    <a16:creationId xmlns:a16="http://schemas.microsoft.com/office/drawing/2014/main" id="{3657970A-BF5E-CE4B-4E4E-325455C2EBE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EFFDB2-A5EA-E5DB-46D0-43EAB643CEF0}"/>
                </a:ext>
              </a:extLst>
            </p:cNvPr>
            <p:cNvSpPr txBox="1"/>
            <p:nvPr/>
          </p:nvSpPr>
          <p:spPr>
            <a:xfrm>
              <a:off x="3424063" y="3626748"/>
              <a:ext cx="22479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forma de se obter features para treinar modelos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é a mesma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inferência, garantindo que as predições realizadas por modelos treinados serão utilizados possuem um set consistente de features.</a:t>
              </a:r>
            </a:p>
          </p:txBody>
        </p:sp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E81B28C-483B-BEFF-5550-6F386177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9041" y="3152844"/>
              <a:ext cx="362840" cy="3628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81A93-9498-E46F-D165-1F36B743A42A}"/>
              </a:ext>
            </a:extLst>
          </p:cNvPr>
          <p:cNvGrpSpPr/>
          <p:nvPr/>
        </p:nvGrpSpPr>
        <p:grpSpPr>
          <a:xfrm>
            <a:off x="5780500" y="3124678"/>
            <a:ext cx="2403359" cy="1673118"/>
            <a:chOff x="5780500" y="3124678"/>
            <a:chExt cx="2403359" cy="1673118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01B02DA-569C-D63D-B037-DE1435A094DF}"/>
                </a:ext>
              </a:extLst>
            </p:cNvPr>
            <p:cNvSpPr/>
            <p:nvPr/>
          </p:nvSpPr>
          <p:spPr>
            <a:xfrm>
              <a:off x="5858229" y="343934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Google Shape;3441;p36">
              <a:extLst>
                <a:ext uri="{FF2B5EF4-FFF2-40B4-BE49-F238E27FC236}">
                  <a16:creationId xmlns:a16="http://schemas.microsoft.com/office/drawing/2014/main" id="{2A594016-22C3-A6AB-02E9-FAF6F98A539E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320492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LEAKAGE (VAZAMENTO DE DADOS)</a:t>
              </a:r>
            </a:p>
          </p:txBody>
        </p:sp>
        <p:grpSp>
          <p:nvGrpSpPr>
            <p:cNvPr id="130" name="Google Shape;3471;p38">
              <a:extLst>
                <a:ext uri="{FF2B5EF4-FFF2-40B4-BE49-F238E27FC236}">
                  <a16:creationId xmlns:a16="http://schemas.microsoft.com/office/drawing/2014/main" id="{6A6D2AA0-ACB6-C996-85A3-197CEE84BCA8}"/>
                </a:ext>
              </a:extLst>
            </p:cNvPr>
            <p:cNvGrpSpPr/>
            <p:nvPr/>
          </p:nvGrpSpPr>
          <p:grpSpPr>
            <a:xfrm>
              <a:off x="5780500" y="3124678"/>
              <a:ext cx="480668" cy="464755"/>
              <a:chOff x="6705949" y="1465763"/>
              <a:chExt cx="1019501" cy="939300"/>
            </a:xfrm>
          </p:grpSpPr>
          <p:sp>
            <p:nvSpPr>
              <p:cNvPr id="131" name="Google Shape;3472;p38">
                <a:extLst>
                  <a:ext uri="{FF2B5EF4-FFF2-40B4-BE49-F238E27FC236}">
                    <a16:creationId xmlns:a16="http://schemas.microsoft.com/office/drawing/2014/main" id="{98CF3966-F8B1-BF1D-5201-AB3F89027E12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73;p38">
                <a:extLst>
                  <a:ext uri="{FF2B5EF4-FFF2-40B4-BE49-F238E27FC236}">
                    <a16:creationId xmlns:a16="http://schemas.microsoft.com/office/drawing/2014/main" id="{02F20129-695A-ABCA-8D5B-02B3EBB27824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0FD10-E3D4-51AD-3F6C-80B693A509FC}"/>
                </a:ext>
              </a:extLst>
            </p:cNvPr>
            <p:cNvSpPr txBox="1"/>
            <p:nvPr/>
          </p:nvSpPr>
          <p:spPr>
            <a:xfrm>
              <a:off x="5935959" y="363716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garantem uma maior assertividade em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point-in-time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joins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que, em essência, evitam que dados futuros sejam utilizados no treinamento de modelos (vazamento de dados).</a:t>
              </a:r>
            </a:p>
          </p:txBody>
        </p:sp>
        <p:pic>
          <p:nvPicPr>
            <p:cNvPr id="16" name="Picture 15" descr="A black and white image of a broken pipe&#10;&#10;Description automatically generated">
              <a:extLst>
                <a:ext uri="{FF2B5EF4-FFF2-40B4-BE49-F238E27FC236}">
                  <a16:creationId xmlns:a16="http://schemas.microsoft.com/office/drawing/2014/main" id="{8EEB9B7A-DAA5-6A1B-92ED-F160C2F2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2865" y="3196715"/>
              <a:ext cx="347519" cy="347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2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: Rounded Corners 1075">
            <a:extLst>
              <a:ext uri="{FF2B5EF4-FFF2-40B4-BE49-F238E27FC236}">
                <a16:creationId xmlns:a16="http://schemas.microsoft.com/office/drawing/2014/main" id="{54E30DE5-D288-839C-E7B7-01D11B008B4E}"/>
              </a:ext>
            </a:extLst>
          </p:cNvPr>
          <p:cNvSpPr/>
          <p:nvPr/>
        </p:nvSpPr>
        <p:spPr>
          <a:xfrm>
            <a:off x="2089055" y="1061684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1315" y="2290314"/>
            <a:ext cx="360000" cy="36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F4E0A-EA77-DF06-8114-384E7A8F51A4}"/>
              </a:ext>
            </a:extLst>
          </p:cNvPr>
          <p:cNvGrpSpPr/>
          <p:nvPr/>
        </p:nvGrpSpPr>
        <p:grpSpPr>
          <a:xfrm>
            <a:off x="2157665" y="1229021"/>
            <a:ext cx="1466698" cy="1459544"/>
            <a:chOff x="2157665" y="1229021"/>
            <a:chExt cx="1466698" cy="14595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863180-5970-86EE-D510-66E88228A391}"/>
                </a:ext>
              </a:extLst>
            </p:cNvPr>
            <p:cNvSpPr/>
            <p:nvPr/>
          </p:nvSpPr>
          <p:spPr>
            <a:xfrm>
              <a:off x="2283088" y="1229021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B57137-D393-3AAC-EA9A-624F18EB4939}"/>
                </a:ext>
              </a:extLst>
            </p:cNvPr>
            <p:cNvSpPr txBox="1"/>
            <p:nvPr/>
          </p:nvSpPr>
          <p:spPr>
            <a:xfrm>
              <a:off x="2301140" y="1672468"/>
              <a:ext cx="11513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Computação de features em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jobs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engineering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9" name="Picture 18" descr="Comparing Databricks to Apache Spark | Databricks">
              <a:extLst>
                <a:ext uri="{FF2B5EF4-FFF2-40B4-BE49-F238E27FC236}">
                  <a16:creationId xmlns:a16="http://schemas.microsoft.com/office/drawing/2014/main" id="{B928C763-FDFF-6F8E-3744-D0740A26D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494" y="2203453"/>
              <a:ext cx="440736" cy="2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8B199284-B804-E3DF-1903-DEC5CBBE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4938" y="2218029"/>
              <a:ext cx="259216" cy="259216"/>
            </a:xfrm>
            <a:prstGeom prst="rect">
              <a:avLst/>
            </a:prstGeom>
          </p:spPr>
        </p:pic>
        <p:sp>
          <p:nvSpPr>
            <p:cNvPr id="22" name="Google Shape;3441;p36">
              <a:extLst>
                <a:ext uri="{FF2B5EF4-FFF2-40B4-BE49-F238E27FC236}">
                  <a16:creationId xmlns:a16="http://schemas.microsoft.com/office/drawing/2014/main" id="{E13CB52A-5ADD-5E4E-4402-DF60ED2D6352}"/>
                </a:ext>
              </a:extLst>
            </p:cNvPr>
            <p:cNvSpPr txBox="1">
              <a:spLocks/>
            </p:cNvSpPr>
            <p:nvPr/>
          </p:nvSpPr>
          <p:spPr>
            <a:xfrm>
              <a:off x="2157665" y="1419997"/>
              <a:ext cx="146669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TRANSFORMATION</a:t>
              </a:r>
            </a:p>
          </p:txBody>
        </p:sp>
        <p:pic>
          <p:nvPicPr>
            <p:cNvPr id="5128" name="Picture 8" descr="Apache Flink® — Stateful Computations over Data Streams | Apache Flink">
              <a:extLst>
                <a:ext uri="{FF2B5EF4-FFF2-40B4-BE49-F238E27FC236}">
                  <a16:creationId xmlns:a16="http://schemas.microsoft.com/office/drawing/2014/main" id="{5726AFAE-FB39-2ACC-3B17-9A26ECC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7" y="2232527"/>
              <a:ext cx="226203" cy="22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9CFF4-625C-E8C1-AC63-948E115E31F2}"/>
              </a:ext>
            </a:extLst>
          </p:cNvPr>
          <p:cNvGrpSpPr/>
          <p:nvPr/>
        </p:nvGrpSpPr>
        <p:grpSpPr>
          <a:xfrm>
            <a:off x="3518727" y="1229022"/>
            <a:ext cx="1242420" cy="1459544"/>
            <a:chOff x="3518727" y="1229022"/>
            <a:chExt cx="1242420" cy="145954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EB53842-E492-1666-F7F3-FE53D2B44FF6}"/>
                </a:ext>
              </a:extLst>
            </p:cNvPr>
            <p:cNvSpPr/>
            <p:nvPr/>
          </p:nvSpPr>
          <p:spPr>
            <a:xfrm>
              <a:off x="3518727" y="1229022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0D313B67-873F-C942-89A0-485CADED8865}"/>
                </a:ext>
              </a:extLst>
            </p:cNvPr>
            <p:cNvSpPr txBox="1"/>
            <p:nvPr/>
          </p:nvSpPr>
          <p:spPr>
            <a:xfrm>
              <a:off x="3536773" y="1667098"/>
              <a:ext cx="12243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Armazenamento físico das features (offline e online)</a:t>
              </a:r>
            </a:p>
          </p:txBody>
        </p:sp>
        <p:sp>
          <p:nvSpPr>
            <p:cNvPr id="1047" name="Google Shape;3441;p36">
              <a:extLst>
                <a:ext uri="{FF2B5EF4-FFF2-40B4-BE49-F238E27FC236}">
                  <a16:creationId xmlns:a16="http://schemas.microsoft.com/office/drawing/2014/main" id="{C09A13BC-5D5F-68D0-E814-7D9E32A0E2C3}"/>
                </a:ext>
              </a:extLst>
            </p:cNvPr>
            <p:cNvSpPr txBox="1">
              <a:spLocks/>
            </p:cNvSpPr>
            <p:nvPr/>
          </p:nvSpPr>
          <p:spPr>
            <a:xfrm>
              <a:off x="3544436" y="1414627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STORAGE</a:t>
              </a: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57AC068-5B06-D955-0948-38C559FAE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5" y="2190674"/>
              <a:ext cx="286261" cy="2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Graphic 1049">
              <a:extLst>
                <a:ext uri="{FF2B5EF4-FFF2-40B4-BE49-F238E27FC236}">
                  <a16:creationId xmlns:a16="http://schemas.microsoft.com/office/drawing/2014/main" id="{E8A606A7-4ABF-E47A-F113-7A279542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98818" y="2207333"/>
              <a:ext cx="286262" cy="286262"/>
            </a:xfrm>
            <a:prstGeom prst="rect">
              <a:avLst/>
            </a:prstGeom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3E60E46B-F480-DDCC-3B06-59406BC7E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323" y="2164874"/>
              <a:ext cx="360887" cy="36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54D5E-7711-E1DA-2997-6041BE947E7F}"/>
              </a:ext>
            </a:extLst>
          </p:cNvPr>
          <p:cNvGrpSpPr/>
          <p:nvPr/>
        </p:nvGrpSpPr>
        <p:grpSpPr>
          <a:xfrm>
            <a:off x="4747277" y="1229021"/>
            <a:ext cx="1228551" cy="2425616"/>
            <a:chOff x="4747277" y="1229021"/>
            <a:chExt cx="1228551" cy="2425616"/>
          </a:xfrm>
        </p:grpSpPr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A41CEF4F-E307-2556-EC94-1A6AA19BCE16}"/>
                </a:ext>
              </a:extLst>
            </p:cNvPr>
            <p:cNvSpPr/>
            <p:nvPr/>
          </p:nvSpPr>
          <p:spPr>
            <a:xfrm>
              <a:off x="4747277" y="1229021"/>
              <a:ext cx="1228551" cy="242561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A80B2B53-3C70-E0E6-FAB1-BCC9C1259547}"/>
                </a:ext>
              </a:extLst>
            </p:cNvPr>
            <p:cNvSpPr txBox="1"/>
            <p:nvPr/>
          </p:nvSpPr>
          <p:spPr>
            <a:xfrm>
              <a:off x="4780223" y="1667097"/>
              <a:ext cx="115139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 que permite interações sistêmicas e programáticas com a Feature Store, seja obtendo, criando ou atualizando features para treinamento ou inferência.</a:t>
              </a:r>
            </a:p>
          </p:txBody>
        </p:sp>
        <p:sp>
          <p:nvSpPr>
            <p:cNvPr id="1062" name="Google Shape;3441;p36">
              <a:extLst>
                <a:ext uri="{FF2B5EF4-FFF2-40B4-BE49-F238E27FC236}">
                  <a16:creationId xmlns:a16="http://schemas.microsoft.com/office/drawing/2014/main" id="{9954739E-2A97-B2D1-B038-B15063ECBD41}"/>
                </a:ext>
              </a:extLst>
            </p:cNvPr>
            <p:cNvSpPr txBox="1">
              <a:spLocks/>
            </p:cNvSpPr>
            <p:nvPr/>
          </p:nvSpPr>
          <p:spPr>
            <a:xfrm>
              <a:off x="4772986" y="1414626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SDK / API</a:t>
              </a:r>
            </a:p>
          </p:txBody>
        </p:sp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CE4EF08A-FC8D-423A-0549-1646A9038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889" y="2966723"/>
              <a:ext cx="342188" cy="37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Picture 106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C04F8A4D-B53C-28E1-3C0A-4720BB5F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23523" y="3016228"/>
              <a:ext cx="269423" cy="269423"/>
            </a:xfrm>
            <a:prstGeom prst="rect">
              <a:avLst/>
            </a:prstGeom>
          </p:spPr>
        </p:pic>
      </p:grpSp>
      <p:sp>
        <p:nvSpPr>
          <p:cNvPr id="5120" name="Google Shape;3441;p36">
            <a:extLst>
              <a:ext uri="{FF2B5EF4-FFF2-40B4-BE49-F238E27FC236}">
                <a16:creationId xmlns:a16="http://schemas.microsoft.com/office/drawing/2014/main" id="{D98DF0CA-87D8-07B6-3962-44A3703596B9}"/>
              </a:ext>
            </a:extLst>
          </p:cNvPr>
          <p:cNvSpPr txBox="1">
            <a:spLocks/>
          </p:cNvSpPr>
          <p:nvPr/>
        </p:nvSpPr>
        <p:spPr>
          <a:xfrm>
            <a:off x="3240768" y="941460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DE8FF-F6EA-96CD-F17A-EFA36741F181}"/>
              </a:ext>
            </a:extLst>
          </p:cNvPr>
          <p:cNvGrpSpPr/>
          <p:nvPr/>
        </p:nvGrpSpPr>
        <p:grpSpPr>
          <a:xfrm>
            <a:off x="6562105" y="1690782"/>
            <a:ext cx="1344280" cy="880968"/>
            <a:chOff x="6562105" y="1690782"/>
            <a:chExt cx="1344280" cy="880968"/>
          </a:xfrm>
        </p:grpSpPr>
        <p:sp>
          <p:nvSpPr>
            <p:cNvPr id="5129" name="Rectangle: Rounded Corners 5128">
              <a:extLst>
                <a:ext uri="{FF2B5EF4-FFF2-40B4-BE49-F238E27FC236}">
                  <a16:creationId xmlns:a16="http://schemas.microsoft.com/office/drawing/2014/main" id="{C9EEB781-8D26-E3A3-BC83-843DA2F78208}"/>
                </a:ext>
              </a:extLst>
            </p:cNvPr>
            <p:cNvSpPr/>
            <p:nvPr/>
          </p:nvSpPr>
          <p:spPr>
            <a:xfrm>
              <a:off x="6562105" y="1690782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27" name="Rectangle: Rounded Corners 5126">
              <a:extLst>
                <a:ext uri="{FF2B5EF4-FFF2-40B4-BE49-F238E27FC236}">
                  <a16:creationId xmlns:a16="http://schemas.microsoft.com/office/drawing/2014/main" id="{97019919-1F47-2AA9-A4D3-81F2805A0884}"/>
                </a:ext>
              </a:extLst>
            </p:cNvPr>
            <p:cNvSpPr/>
            <p:nvPr/>
          </p:nvSpPr>
          <p:spPr>
            <a:xfrm>
              <a:off x="6617721" y="1724501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60E5D7F3-5DB5-2E7A-2154-003844BC71E3}"/>
                </a:ext>
              </a:extLst>
            </p:cNvPr>
            <p:cNvSpPr/>
            <p:nvPr/>
          </p:nvSpPr>
          <p:spPr>
            <a:xfrm>
              <a:off x="6674638" y="1758220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46" name="Picture 26">
              <a:extLst>
                <a:ext uri="{FF2B5EF4-FFF2-40B4-BE49-F238E27FC236}">
                  <a16:creationId xmlns:a16="http://schemas.microsoft.com/office/drawing/2014/main" id="{23594990-C8F4-685A-E0C3-1AB9E0C1C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932" y="2063379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4" descr="Jupyter&quot; Icon - Download for free – Iconduck">
              <a:extLst>
                <a:ext uri="{FF2B5EF4-FFF2-40B4-BE49-F238E27FC236}">
                  <a16:creationId xmlns:a16="http://schemas.microsoft.com/office/drawing/2014/main" id="{01043E40-6930-22C3-D1C2-A655E8F7E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182" y="2112247"/>
              <a:ext cx="251149" cy="342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Google Shape;3441;p36">
              <a:extLst>
                <a:ext uri="{FF2B5EF4-FFF2-40B4-BE49-F238E27FC236}">
                  <a16:creationId xmlns:a16="http://schemas.microsoft.com/office/drawing/2014/main" id="{94B493B0-4D27-8766-3AB1-47BECAE1CBEC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1818047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</a:t>
              </a:r>
            </a:p>
          </p:txBody>
        </p:sp>
        <p:pic>
          <p:nvPicPr>
            <p:cNvPr id="5148" name="Picture 28" descr="Toric + Databricks | Data Integration">
              <a:extLst>
                <a:ext uri="{FF2B5EF4-FFF2-40B4-BE49-F238E27FC236}">
                  <a16:creationId xmlns:a16="http://schemas.microsoft.com/office/drawing/2014/main" id="{3E07B47D-0CF9-DE25-8236-2009C04B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01" y="2129391"/>
              <a:ext cx="321845" cy="32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1406A-CCEE-777E-CD2B-83A6443C2045}"/>
              </a:ext>
            </a:extLst>
          </p:cNvPr>
          <p:cNvGrpSpPr/>
          <p:nvPr/>
        </p:nvGrpSpPr>
        <p:grpSpPr>
          <a:xfrm>
            <a:off x="6562105" y="2876117"/>
            <a:ext cx="1344280" cy="880968"/>
            <a:chOff x="6562105" y="2876117"/>
            <a:chExt cx="1344280" cy="880968"/>
          </a:xfrm>
        </p:grpSpPr>
        <p:sp>
          <p:nvSpPr>
            <p:cNvPr id="5131" name="Rectangle: Rounded Corners 5130">
              <a:extLst>
                <a:ext uri="{FF2B5EF4-FFF2-40B4-BE49-F238E27FC236}">
                  <a16:creationId xmlns:a16="http://schemas.microsoft.com/office/drawing/2014/main" id="{96C236EE-0CF3-1C0A-CDB9-4F8E8A876239}"/>
                </a:ext>
              </a:extLst>
            </p:cNvPr>
            <p:cNvSpPr/>
            <p:nvPr/>
          </p:nvSpPr>
          <p:spPr>
            <a:xfrm>
              <a:off x="6562105" y="2876117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3" name="Rectangle: Rounded Corners 5132">
              <a:extLst>
                <a:ext uri="{FF2B5EF4-FFF2-40B4-BE49-F238E27FC236}">
                  <a16:creationId xmlns:a16="http://schemas.microsoft.com/office/drawing/2014/main" id="{891CA804-C51F-AD55-C765-0F774479FC17}"/>
                </a:ext>
              </a:extLst>
            </p:cNvPr>
            <p:cNvSpPr/>
            <p:nvPr/>
          </p:nvSpPr>
          <p:spPr>
            <a:xfrm>
              <a:off x="6617721" y="2909836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5" name="Rectangle: Rounded Corners 5134">
              <a:extLst>
                <a:ext uri="{FF2B5EF4-FFF2-40B4-BE49-F238E27FC236}">
                  <a16:creationId xmlns:a16="http://schemas.microsoft.com/office/drawing/2014/main" id="{9349F8DD-A13B-9A46-76A1-BF242C72C579}"/>
                </a:ext>
              </a:extLst>
            </p:cNvPr>
            <p:cNvSpPr/>
            <p:nvPr/>
          </p:nvSpPr>
          <p:spPr>
            <a:xfrm>
              <a:off x="6674638" y="2943555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37" name="Picture 26">
              <a:extLst>
                <a:ext uri="{FF2B5EF4-FFF2-40B4-BE49-F238E27FC236}">
                  <a16:creationId xmlns:a16="http://schemas.microsoft.com/office/drawing/2014/main" id="{CF1031BB-9338-F449-D6E5-D064BD38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107" y="3248682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1" name="Google Shape;3441;p36">
              <a:extLst>
                <a:ext uri="{FF2B5EF4-FFF2-40B4-BE49-F238E27FC236}">
                  <a16:creationId xmlns:a16="http://schemas.microsoft.com/office/drawing/2014/main" id="{BD321451-B834-999E-30F7-2C3222938BD3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3003382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SERVING</a:t>
              </a:r>
            </a:p>
          </p:txBody>
        </p:sp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F63C5548-38E4-8EBE-6DA0-BF4A781BE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644" y="3250508"/>
              <a:ext cx="453600" cy="45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5" name="Picture 5144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33A1348F-E986-4447-1930-80C307D7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16829" y="3348214"/>
              <a:ext cx="269423" cy="269423"/>
            </a:xfrm>
            <a:prstGeom prst="rect">
              <a:avLst/>
            </a:prstGeom>
          </p:spPr>
        </p:pic>
      </p:grpSp>
      <p:pic>
        <p:nvPicPr>
          <p:cNvPr id="5147" name="Graphic 5146" descr="Caret Right with solid fill">
            <a:extLst>
              <a:ext uri="{FF2B5EF4-FFF2-40B4-BE49-F238E27FC236}">
                <a16:creationId xmlns:a16="http://schemas.microsoft.com/office/drawing/2014/main" id="{29392A26-DD94-2DCF-63EB-7E60A144E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8420" y="1903536"/>
            <a:ext cx="360000" cy="360000"/>
          </a:xfrm>
          <a:prstGeom prst="rect">
            <a:avLst/>
          </a:prstGeom>
        </p:spPr>
      </p:pic>
      <p:pic>
        <p:nvPicPr>
          <p:cNvPr id="5149" name="Graphic 5148" descr="Caret Right with solid fill">
            <a:extLst>
              <a:ext uri="{FF2B5EF4-FFF2-40B4-BE49-F238E27FC236}">
                <a16:creationId xmlns:a16="http://schemas.microsoft.com/office/drawing/2014/main" id="{8DC57975-23E5-9AE6-8FF0-63A950F18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766" y="3062707"/>
            <a:ext cx="360000" cy="360000"/>
          </a:xfrm>
          <a:prstGeom prst="rect">
            <a:avLst/>
          </a:prstGeom>
        </p:spPr>
      </p:pic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58CC2A43-7D87-0160-AF33-71C17D02F16D}"/>
              </a:ext>
            </a:extLst>
          </p:cNvPr>
          <p:cNvGrpSpPr/>
          <p:nvPr/>
        </p:nvGrpSpPr>
        <p:grpSpPr>
          <a:xfrm>
            <a:off x="7975906" y="1778582"/>
            <a:ext cx="1021079" cy="900207"/>
            <a:chOff x="1935257" y="986075"/>
            <a:chExt cx="1021079" cy="900207"/>
          </a:xfrm>
        </p:grpSpPr>
        <p:pic>
          <p:nvPicPr>
            <p:cNvPr id="5152" name="Picture 5151" descr="A person with a hoodie&#10;&#10;Description automatically generated">
              <a:extLst>
                <a:ext uri="{FF2B5EF4-FFF2-40B4-BE49-F238E27FC236}">
                  <a16:creationId xmlns:a16="http://schemas.microsoft.com/office/drawing/2014/main" id="{DA526327-4254-1078-DE5F-CE77F730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5153" name="TextBox 5152">
              <a:extLst>
                <a:ext uri="{FF2B5EF4-FFF2-40B4-BE49-F238E27FC236}">
                  <a16:creationId xmlns:a16="http://schemas.microsoft.com/office/drawing/2014/main" id="{16774C01-14FE-1CFE-1095-72B8E674A595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</a:p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5154" name="Graphic 5153" descr="Caret Right with solid fill">
            <a:extLst>
              <a:ext uri="{FF2B5EF4-FFF2-40B4-BE49-F238E27FC236}">
                <a16:creationId xmlns:a16="http://schemas.microsoft.com/office/drawing/2014/main" id="{19F17B0B-1F62-3601-2364-6D72A2DCE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819" y="1931538"/>
            <a:ext cx="360000" cy="360000"/>
          </a:xfrm>
          <a:prstGeom prst="rect">
            <a:avLst/>
          </a:prstGeom>
        </p:spPr>
      </p:pic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93505F03-9858-BFB7-A1EF-A94C0852CC1E}"/>
              </a:ext>
            </a:extLst>
          </p:cNvPr>
          <p:cNvGrpSpPr/>
          <p:nvPr/>
        </p:nvGrpSpPr>
        <p:grpSpPr>
          <a:xfrm>
            <a:off x="8136824" y="2999509"/>
            <a:ext cx="699241" cy="778891"/>
            <a:chOff x="7397836" y="3313552"/>
            <a:chExt cx="699241" cy="778891"/>
          </a:xfrm>
        </p:grpSpPr>
        <p:pic>
          <p:nvPicPr>
            <p:cNvPr id="5156" name="Picture 5155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67C1CB01-7BFD-C0E4-BB55-77716F27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77456" y="3313552"/>
              <a:ext cx="540000" cy="540000"/>
            </a:xfrm>
            <a:prstGeom prst="rect">
              <a:avLst/>
            </a:prstGeom>
          </p:spPr>
        </p:pic>
        <p:sp>
          <p:nvSpPr>
            <p:cNvPr id="5157" name="TextBox 5156">
              <a:extLst>
                <a:ext uri="{FF2B5EF4-FFF2-40B4-BE49-F238E27FC236}">
                  <a16:creationId xmlns:a16="http://schemas.microsoft.com/office/drawing/2014/main" id="{39DD7094-0C86-15AA-9F3F-48528179F8EC}"/>
                </a:ext>
              </a:extLst>
            </p:cNvPr>
            <p:cNvSpPr txBox="1"/>
            <p:nvPr/>
          </p:nvSpPr>
          <p:spPr>
            <a:xfrm>
              <a:off x="7397836" y="3876999"/>
              <a:ext cx="69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 User</a:t>
              </a:r>
            </a:p>
          </p:txBody>
        </p:sp>
      </p:grpSp>
      <p:pic>
        <p:nvPicPr>
          <p:cNvPr id="5158" name="Graphic 5157" descr="Caret Right with solid fill">
            <a:extLst>
              <a:ext uri="{FF2B5EF4-FFF2-40B4-BE49-F238E27FC236}">
                <a16:creationId xmlns:a16="http://schemas.microsoft.com/office/drawing/2014/main" id="{B7C0DBDF-249E-7A27-F60A-AEC78B21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1551" y="3119930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0046-BD9F-00BF-D9C0-2D207C728B6F}"/>
              </a:ext>
            </a:extLst>
          </p:cNvPr>
          <p:cNvSpPr txBox="1"/>
          <p:nvPr/>
        </p:nvSpPr>
        <p:spPr>
          <a:xfrm>
            <a:off x="3161442" y="4583422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 Feature Store” de Mike Del Balso para 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Tecton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 Blog-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7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CBB01-9D18-4388-C877-BD6C09161975}"/>
              </a:ext>
            </a:extLst>
          </p:cNvPr>
          <p:cNvGrpSpPr/>
          <p:nvPr/>
        </p:nvGrpSpPr>
        <p:grpSpPr>
          <a:xfrm>
            <a:off x="2283089" y="2688564"/>
            <a:ext cx="2464190" cy="966073"/>
            <a:chOff x="2283089" y="2688564"/>
            <a:chExt cx="2464190" cy="966073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664F71C1-9F5C-27FC-CF53-5EDEE7F15AD4}"/>
                </a:ext>
              </a:extLst>
            </p:cNvPr>
            <p:cNvSpPr/>
            <p:nvPr/>
          </p:nvSpPr>
          <p:spPr>
            <a:xfrm>
              <a:off x="2283089" y="2688564"/>
              <a:ext cx="2464190" cy="96607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52" name="Google Shape;3441;p36">
              <a:extLst>
                <a:ext uri="{FF2B5EF4-FFF2-40B4-BE49-F238E27FC236}">
                  <a16:creationId xmlns:a16="http://schemas.microsoft.com/office/drawing/2014/main" id="{1907FC07-1DCC-9EDF-FE19-8AC077DB97D8}"/>
                </a:ext>
              </a:extLst>
            </p:cNvPr>
            <p:cNvSpPr txBox="1">
              <a:spLocks/>
            </p:cNvSpPr>
            <p:nvPr/>
          </p:nvSpPr>
          <p:spPr>
            <a:xfrm>
              <a:off x="2726800" y="2750476"/>
              <a:ext cx="167610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METADATA / REGISTRY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6702B96E-0036-BCD2-902A-B1E63AA0A786}"/>
                </a:ext>
              </a:extLst>
            </p:cNvPr>
            <p:cNvSpPr txBox="1"/>
            <p:nvPr/>
          </p:nvSpPr>
          <p:spPr>
            <a:xfrm>
              <a:off x="2351853" y="2941036"/>
              <a:ext cx="2362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Interface (UI) de catalogação e gerenciamento de features compartilhadas</a:t>
              </a:r>
            </a:p>
          </p:txBody>
        </p:sp>
        <p:pic>
          <p:nvPicPr>
            <p:cNvPr id="5136" name="Picture 16" descr="Cloud Icons | Amazon DataZone">
              <a:extLst>
                <a:ext uri="{FF2B5EF4-FFF2-40B4-BE49-F238E27FC236}">
                  <a16:creationId xmlns:a16="http://schemas.microsoft.com/office/drawing/2014/main" id="{C592D335-F8C4-2C5B-D79A-1D4AA8191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638" y="3307567"/>
              <a:ext cx="241035" cy="24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tlan">
              <a:extLst>
                <a:ext uri="{FF2B5EF4-FFF2-40B4-BE49-F238E27FC236}">
                  <a16:creationId xmlns:a16="http://schemas.microsoft.com/office/drawing/2014/main" id="{481EA752-6912-91E4-AA5A-B6243276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86" y="3338236"/>
              <a:ext cx="410084" cy="13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CDC40124-9400-E4B1-7348-0FF6BAC1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611" y="3232254"/>
              <a:ext cx="410084" cy="382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llibra Tips – UNCG Data Governance">
              <a:extLst>
                <a:ext uri="{FF2B5EF4-FFF2-40B4-BE49-F238E27FC236}">
                  <a16:creationId xmlns:a16="http://schemas.microsoft.com/office/drawing/2014/main" id="{0AF12793-F682-D50F-2652-8E89250BC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833" y="3342518"/>
              <a:ext cx="658444" cy="17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AC668-2C30-DD0A-8577-6EADD5C6CFC8}"/>
              </a:ext>
            </a:extLst>
          </p:cNvPr>
          <p:cNvGrpSpPr/>
          <p:nvPr/>
        </p:nvGrpSpPr>
        <p:grpSpPr>
          <a:xfrm>
            <a:off x="2286632" y="3647095"/>
            <a:ext cx="3689196" cy="567343"/>
            <a:chOff x="2286632" y="3647095"/>
            <a:chExt cx="3689196" cy="5673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0D1C991-7986-8C4D-4121-23F9743BAE38}"/>
                </a:ext>
              </a:extLst>
            </p:cNvPr>
            <p:cNvSpPr/>
            <p:nvPr/>
          </p:nvSpPr>
          <p:spPr>
            <a:xfrm>
              <a:off x="2286632" y="3647095"/>
              <a:ext cx="3689196" cy="56734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Google Shape;3441;p36">
              <a:extLst>
                <a:ext uri="{FF2B5EF4-FFF2-40B4-BE49-F238E27FC236}">
                  <a16:creationId xmlns:a16="http://schemas.microsoft.com/office/drawing/2014/main" id="{9A02079E-7985-8BAA-26C4-F6FD43CA0852}"/>
                </a:ext>
              </a:extLst>
            </p:cNvPr>
            <p:cNvSpPr txBox="1">
              <a:spLocks/>
            </p:cNvSpPr>
            <p:nvPr/>
          </p:nvSpPr>
          <p:spPr>
            <a:xfrm>
              <a:off x="3055919" y="3730671"/>
              <a:ext cx="2147121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OPERATIONAL MONITORING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9F3C1C-5B8D-C7AB-0943-A956E33564E3}"/>
                </a:ext>
              </a:extLst>
            </p:cNvPr>
            <p:cNvSpPr txBox="1"/>
            <p:nvPr/>
          </p:nvSpPr>
          <p:spPr>
            <a:xfrm>
              <a:off x="2392278" y="3924202"/>
              <a:ext cx="34744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Monitoramento e controle de features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24DC76-CF40-DE37-FEA0-DB581001F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427" y="3779335"/>
              <a:ext cx="279508" cy="2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81F2790-34AC-6120-0E63-36F27CF8B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448" y="3684261"/>
              <a:ext cx="501233" cy="50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6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 animBg="1"/>
      <p:bldP spid="51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ud and a stack of coins&#10;&#10;Description automatically generated">
            <a:extLst>
              <a:ext uri="{FF2B5EF4-FFF2-40B4-BE49-F238E27FC236}">
                <a16:creationId xmlns:a16="http://schemas.microsoft.com/office/drawing/2014/main" id="{30E4D9B1-158F-6EF6-4E50-DE84760DF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07554">
            <a:off x="4679602" y="1338967"/>
            <a:ext cx="780569" cy="780569"/>
          </a:xfrm>
          <a:prstGeom prst="rect">
            <a:avLst/>
          </a:prstGeom>
        </p:spPr>
      </p:pic>
      <p:pic>
        <p:nvPicPr>
          <p:cNvPr id="41" name="Picture 40" descr="A grey lock and cloud&#10;&#10;Description automatically generated">
            <a:extLst>
              <a:ext uri="{FF2B5EF4-FFF2-40B4-BE49-F238E27FC236}">
                <a16:creationId xmlns:a16="http://schemas.microsoft.com/office/drawing/2014/main" id="{7F61C1FA-CA7A-8919-10FE-2EE2A974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66926">
            <a:off x="4724142" y="2278955"/>
            <a:ext cx="787390" cy="787390"/>
          </a:xfrm>
          <a:prstGeom prst="rect">
            <a:avLst/>
          </a:prstGeom>
        </p:spPr>
      </p:pic>
      <p:pic>
        <p:nvPicPr>
          <p:cNvPr id="38" name="Picture 37" descr="A grey icon of server and shield&#10;&#10;Description automatically generated">
            <a:extLst>
              <a:ext uri="{FF2B5EF4-FFF2-40B4-BE49-F238E27FC236}">
                <a16:creationId xmlns:a16="http://schemas.microsoft.com/office/drawing/2014/main" id="{26F62722-03ED-B9A3-FC4B-2E43305A3D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1765">
            <a:off x="4877863" y="3372993"/>
            <a:ext cx="659006" cy="659006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07115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Processamento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282808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geral, frameworks de processamento paralelo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Spark) ou serviços de processamento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ou EMR) atuam para promover uma atualização recorrente de features usadas para treinar ou consumir modelos de ML. Processos de agendamento e orquestração de dados são essenciais.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2683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Pipelines de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4338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novas tabelas de features são processadas e armazenadas através de processos governados que usam ferramenta de controle de versão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GitHub) e esteiras de CI/CD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Actions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5412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Qualidade de Dados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70674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 computadas e armazenadas em tabelas de features precisam garantir, para seus usuários (Cientistas de Dados e Engenheiros de ML), total confiança e segurança em seu uso. Processos de qualidade de dados precisam ser intimamente embarcados nas pipelines de dados e nos resultados gerados.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E4F02-3DE2-1E75-D149-B77D26EF8FAF}"/>
              </a:ext>
            </a:extLst>
          </p:cNvPr>
          <p:cNvSpPr/>
          <p:nvPr/>
        </p:nvSpPr>
        <p:spPr>
          <a:xfrm>
            <a:off x="4572000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ADE067-BE1F-77B4-8A6A-7C5817B898C0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BD7B01-1AAE-5B3B-EBC4-E6A6465832E0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FEA53-08D0-87CC-16B8-458194229A1B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B423AF1F-DECC-5A04-BD03-B42DBE96D447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EEE22390-138D-B422-BCC1-D0AE6943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D886CC-BBEC-8734-74B2-E732A6877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88A6FD02-9D5E-BBFA-89DB-F9F7361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196D60-9A6E-7836-ECC7-BD3FA89FC5E6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43B689A1-5F82-EC21-6387-599076AAA32B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B7802B-ED73-B258-E3E4-7686BE13D66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46" name="Picture 16" descr="Cloud Icons | Amazon DataZone">
            <a:extLst>
              <a:ext uri="{FF2B5EF4-FFF2-40B4-BE49-F238E27FC236}">
                <a16:creationId xmlns:a16="http://schemas.microsoft.com/office/drawing/2014/main" id="{35077F61-097C-785A-33D4-B96C4C1A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Atlan">
            <a:extLst>
              <a:ext uri="{FF2B5EF4-FFF2-40B4-BE49-F238E27FC236}">
                <a16:creationId xmlns:a16="http://schemas.microsoft.com/office/drawing/2014/main" id="{D3B083A7-F631-747C-BB0C-4AD31F80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>
            <a:extLst>
              <a:ext uri="{FF2B5EF4-FFF2-40B4-BE49-F238E27FC236}">
                <a16:creationId xmlns:a16="http://schemas.microsoft.com/office/drawing/2014/main" id="{3A889E93-1AE8-C883-CA6A-0AF45F9C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C14B9CB-3E89-AB83-2610-12857175B582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097B8A-C863-49CE-3685-E73C417DB8A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51" name="Google Shape;3441;p36">
            <a:extLst>
              <a:ext uri="{FF2B5EF4-FFF2-40B4-BE49-F238E27FC236}">
                <a16:creationId xmlns:a16="http://schemas.microsoft.com/office/drawing/2014/main" id="{0BB1BC8D-356C-AF93-70AE-1B12ECA981B1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52" name="Picture 24">
            <a:extLst>
              <a:ext uri="{FF2B5EF4-FFF2-40B4-BE49-F238E27FC236}">
                <a16:creationId xmlns:a16="http://schemas.microsoft.com/office/drawing/2014/main" id="{0B9E41F7-5075-6B82-182A-52AB29EA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A8532B01-8516-3A29-B95F-E85F267E8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FB0C3676-5C64-7080-02F0-8C0EFB0B94D2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pic>
        <p:nvPicPr>
          <p:cNvPr id="55" name="Picture 6" descr="Collibra Tips – UNCG Data Governance">
            <a:extLst>
              <a:ext uri="{FF2B5EF4-FFF2-40B4-BE49-F238E27FC236}">
                <a16:creationId xmlns:a16="http://schemas.microsoft.com/office/drawing/2014/main" id="{3848E485-4778-0247-27CE-A7234AD7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DE43307-031D-3FC7-862E-E884676CFC21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911520AF-E39B-8EDE-5251-327D2AC1658E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256906-9174-C258-BE46-627E01D341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122B279-024F-0DE9-B22E-D1D3C25D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>
            <a:extLst>
              <a:ext uri="{FF2B5EF4-FFF2-40B4-BE49-F238E27FC236}">
                <a16:creationId xmlns:a16="http://schemas.microsoft.com/office/drawing/2014/main" id="{599FA49B-0BFD-2E62-38C8-A1863AAD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D65C9BF-CD2A-AFED-8F4F-E54E347A335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A227-3530-513F-B294-D460A04F3AD0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BBE36-DAF1-A212-7A76-09EA8F2BDB68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4" name="Picture 1023" descr="Comparing Databricks to Apache Spark | Databricks">
            <a:extLst>
              <a:ext uri="{FF2B5EF4-FFF2-40B4-BE49-F238E27FC236}">
                <a16:creationId xmlns:a16="http://schemas.microsoft.com/office/drawing/2014/main" id="{834AAC80-5D8B-99CA-C00F-BC848410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A33DD4C-D397-F52F-999E-E285B9D41E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1026" name="Google Shape;3441;p36">
            <a:extLst>
              <a:ext uri="{FF2B5EF4-FFF2-40B4-BE49-F238E27FC236}">
                <a16:creationId xmlns:a16="http://schemas.microsoft.com/office/drawing/2014/main" id="{3CDC955F-FFD6-BC3C-0AE3-862002AA26DF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102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1C437399-22E2-860B-D8D7-A74D6120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oup of round objects&#10;&#10;Description automatically generated">
            <a:extLst>
              <a:ext uri="{FF2B5EF4-FFF2-40B4-BE49-F238E27FC236}">
                <a16:creationId xmlns:a16="http://schemas.microsoft.com/office/drawing/2014/main" id="{D5C1A5D7-19DD-EFA3-398A-D66DB79D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9857">
            <a:off x="4813380" y="1589100"/>
            <a:ext cx="660964" cy="660964"/>
          </a:xfrm>
          <a:prstGeom prst="rect">
            <a:avLst/>
          </a:prstGeom>
        </p:spPr>
      </p:pic>
      <p:pic>
        <p:nvPicPr>
          <p:cNvPr id="29" name="Picture 28" descr="A key on a server&#10;&#10;Description automatically generated">
            <a:extLst>
              <a:ext uri="{FF2B5EF4-FFF2-40B4-BE49-F238E27FC236}">
                <a16:creationId xmlns:a16="http://schemas.microsoft.com/office/drawing/2014/main" id="{F0F30B73-798B-ADF6-0503-2053A1D19A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12075">
            <a:off x="4746816" y="2806397"/>
            <a:ext cx="736464" cy="73646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“offline” (alta latência)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91865"/>
            <a:ext cx="3658760" cy="1015663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Cientistas de Dados treinam modelos utilizando dados históricos capazes de corroborar as hipóteses e que, essencialmente, estão armazenados em sistemas de alta latência, como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Lakes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S3) e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Warehouses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Redshift). Essas mesmas origens são utilizadas nas etapas de inferência em caso de modelos batch ou offline.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04338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“online” (baixa latência)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20888"/>
            <a:ext cx="3658760" cy="1169551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 caso de modelos real time ou online, aplicações necessitam consumir e processar dados da forma mais rápida possível. Assim, features precisam ser consumidas em sistemas de baixa latência, como bancos de dados de chave e valor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DynamoDB). Algumas soluções de Feature Store proporcionam formas “transparentes” de sincronismo entre dados offline e online através de materializações.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0DAB9-297C-FD41-9899-6F50DA237C69}"/>
              </a:ext>
            </a:extLst>
          </p:cNvPr>
          <p:cNvSpPr/>
          <p:nvPr/>
        </p:nvSpPr>
        <p:spPr>
          <a:xfrm>
            <a:off x="4580389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0A59BC-917E-408A-894A-C772905ABDD9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2BF686-0F90-3C90-C635-02F93A3D519D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84E8FBDB-9485-AA57-A6D0-79645CCD297E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6497A3-3E6C-2D54-521A-1C2C33C184E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36" name="Picture 16" descr="Cloud Icons | Amazon DataZone">
            <a:extLst>
              <a:ext uri="{FF2B5EF4-FFF2-40B4-BE49-F238E27FC236}">
                <a16:creationId xmlns:a16="http://schemas.microsoft.com/office/drawing/2014/main" id="{A77D26D9-12D1-5A46-7240-31309715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Atlan">
            <a:extLst>
              <a:ext uri="{FF2B5EF4-FFF2-40B4-BE49-F238E27FC236}">
                <a16:creationId xmlns:a16="http://schemas.microsoft.com/office/drawing/2014/main" id="{07A69690-DD2C-966F-154B-B05B7898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19BB935A-1466-5F76-37B5-2B104A96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5CD6258-1BDE-F571-906E-02815719F3D3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132C2B-7735-2F4F-EE2A-6F60BF5595BE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8D44D748-381D-C09F-37C0-555D4B555DA3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C0048632-2BAE-18CD-1F92-3C58E010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480D311D-ACFC-900B-1FA8-77735D841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pic>
        <p:nvPicPr>
          <p:cNvPr id="45" name="Picture 6" descr="Collibra Tips – UNCG Data Governance">
            <a:extLst>
              <a:ext uri="{FF2B5EF4-FFF2-40B4-BE49-F238E27FC236}">
                <a16:creationId xmlns:a16="http://schemas.microsoft.com/office/drawing/2014/main" id="{512D177B-63F1-82F5-620B-92EE82FA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AE9907D-00CF-2C7D-5BEE-70E7E5EF899A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D8CC237C-2EFA-BC40-25A6-C0FECD8A487A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99D42-803F-A6A3-DBFA-BC6353FF5DBD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7BC1559-B28A-2756-D19D-38E3D5B6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690ADDBB-DCB3-5E6B-1BAB-5E9BD014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6B89E9E-969B-9B2A-4D52-68775396445D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E1BA8B-54B6-BAF7-4B50-432C61B6EC2A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Comparing Databricks to Apache Spark | Databricks">
            <a:extLst>
              <a:ext uri="{FF2B5EF4-FFF2-40B4-BE49-F238E27FC236}">
                <a16:creationId xmlns:a16="http://schemas.microsoft.com/office/drawing/2014/main" id="{E6FA6AAB-1026-DC54-B461-BC73B501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0088E893-8DC7-3B2A-B174-40A0BB438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6" name="Google Shape;3441;p36">
            <a:extLst>
              <a:ext uri="{FF2B5EF4-FFF2-40B4-BE49-F238E27FC236}">
                <a16:creationId xmlns:a16="http://schemas.microsoft.com/office/drawing/2014/main" id="{9F32B2C1-BA5C-1C35-9C05-735C685E49E1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051F0FCD-D09D-A208-6316-B2BA2168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B7CD6B-8012-27E6-C46D-5E0CCC06E02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758D14B-6AAF-F365-FFCD-8EE10A4853C8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3226D3-F939-74C9-89D6-56738907F949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3FDE7121-6CEE-AE60-4F70-D2F1890BC654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F1ACC597-D7DE-3111-6BC4-3A1E73D1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6550169-AEB2-7AD6-A934-2EDE165EC3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4" name="Picture 14">
            <a:extLst>
              <a:ext uri="{FF2B5EF4-FFF2-40B4-BE49-F238E27FC236}">
                <a16:creationId xmlns:a16="http://schemas.microsoft.com/office/drawing/2014/main" id="{CE372D0A-A7C1-805C-429E-8B739A9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Google Shape;3441;p36">
            <a:extLst>
              <a:ext uri="{FF2B5EF4-FFF2-40B4-BE49-F238E27FC236}">
                <a16:creationId xmlns:a16="http://schemas.microsoft.com/office/drawing/2014/main" id="{50BCDCCD-D9E1-E570-277D-025AA1FB013D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</p:spTree>
    <p:extLst>
      <p:ext uri="{BB962C8B-B14F-4D97-AF65-F5344CB8AC3E}">
        <p14:creationId xmlns:p14="http://schemas.microsoft.com/office/powerpoint/2010/main" val="39543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connected together&#10;&#10;Description automatically generated">
            <a:extLst>
              <a:ext uri="{FF2B5EF4-FFF2-40B4-BE49-F238E27FC236}">
                <a16:creationId xmlns:a16="http://schemas.microsoft.com/office/drawing/2014/main" id="{19B74C2C-2239-C189-7AA3-05405853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56662">
            <a:off x="4802319" y="3181670"/>
            <a:ext cx="713661" cy="713661"/>
          </a:xfrm>
          <a:prstGeom prst="rect">
            <a:avLst/>
          </a:prstGeom>
        </p:spPr>
      </p:pic>
      <p:pic>
        <p:nvPicPr>
          <p:cNvPr id="38" name="Picture 37" descr="A grey and black icon of a book&#10;&#10;Description automatically generated">
            <a:extLst>
              <a:ext uri="{FF2B5EF4-FFF2-40B4-BE49-F238E27FC236}">
                <a16:creationId xmlns:a16="http://schemas.microsoft.com/office/drawing/2014/main" id="{9B9B1406-9B64-49BE-A43B-EAF7DEC8F8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189976">
            <a:off x="4835563" y="2287313"/>
            <a:ext cx="737443" cy="737443"/>
          </a:xfrm>
          <a:prstGeom prst="rect">
            <a:avLst/>
          </a:prstGeom>
        </p:spPr>
      </p:pic>
      <p:pic>
        <p:nvPicPr>
          <p:cNvPr id="41" name="Picture 40" descr="A grey and black open book&#10;&#10;Description automatically generated">
            <a:extLst>
              <a:ext uri="{FF2B5EF4-FFF2-40B4-BE49-F238E27FC236}">
                <a16:creationId xmlns:a16="http://schemas.microsoft.com/office/drawing/2014/main" id="{49468B93-35B9-922A-7E42-6A264965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037291">
            <a:off x="4783787" y="1451390"/>
            <a:ext cx="646219" cy="646219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tabelas de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391865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Tabelas de features precisam ser facilmente encontradas e utilizadas por Cientistas de Dados para o treinamento de modelos e, para isso, uma interface que possa “contar a história das features” é essencial.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01666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modelos de 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18216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vez treinado, um modelo de Machine Learning também pode ser registrado neste catálogo centralizado, permitindo assim um acompanhamento refinado da inteligência gerada, além de análises de linhagem, usabilidade e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observability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1217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Colaboração, reuso e eficiência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28729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interface de registro/catálogo promove interações essenciais entre Cientistas de Dados para encontrar, obter, discutir, aprimorar e incluir novos elementos em tabelas de features disponíveis dentro de uma organização.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66A47A-A79F-64AC-8491-508D8B439989}"/>
              </a:ext>
            </a:extLst>
          </p:cNvPr>
          <p:cNvSpPr/>
          <p:nvPr/>
        </p:nvSpPr>
        <p:spPr>
          <a:xfrm>
            <a:off x="4580390" y="1154440"/>
            <a:ext cx="558768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C3EFDD-F5BF-8C42-5B40-C9CCFB12AE81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056E9A-E528-A60D-F0C4-5A7363D6E64D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06B1-6EDD-6909-B53A-9801462E7204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4FBA5F2D-F8B3-B58A-3E50-9B31371AE4A6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4BBCD855-8109-EE37-DEB5-A5424A5E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623BB8FC-207B-605E-1414-37A9BA9E4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7457A66-3B13-B80F-7C41-E332CC2F2AE9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D9FA5BAE-446E-F8D2-254F-0E498FE982A0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FBC434-640F-5051-CEED-3DB3E5BE60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C7BDBE7-1343-C64D-D32C-5DD8AFF7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C5538C77-82B7-D2EB-D9E4-546D9F54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91315EA-429D-ABE9-CA3A-556363E39A78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0B4026-F77C-E53C-D2D7-D44888DA3EFD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6" name="Picture 55" descr="Comparing Databricks to Apache Spark | Databricks">
            <a:extLst>
              <a:ext uri="{FF2B5EF4-FFF2-40B4-BE49-F238E27FC236}">
                <a16:creationId xmlns:a16="http://schemas.microsoft.com/office/drawing/2014/main" id="{2454C358-58E3-A43B-3390-D3989E6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BB5EAD8-8297-AF57-BA86-17424D0A5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860B4F63-8E1B-3A0D-4698-14DC163A5186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9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C71BCCC8-2CAE-A268-810D-F46DE4CE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F7CDDE9-485A-B7F8-B52F-906E67E60651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F22DC-5763-FBA5-9C2D-F55A4899FC64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7A86D76D-2B90-4E33-F4EE-724BFE093F7F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1024" name="Picture 6">
            <a:extLst>
              <a:ext uri="{FF2B5EF4-FFF2-40B4-BE49-F238E27FC236}">
                <a16:creationId xmlns:a16="http://schemas.microsoft.com/office/drawing/2014/main" id="{5F67B35A-FDF7-FF0B-FEE7-4E2185F1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>
            <a:extLst>
              <a:ext uri="{FF2B5EF4-FFF2-40B4-BE49-F238E27FC236}">
                <a16:creationId xmlns:a16="http://schemas.microsoft.com/office/drawing/2014/main" id="{F99724DD-B48D-5AEC-89A4-1D1EB93B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33239B18-518D-E302-F5AC-07BC4886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Google Shape;3441;p36">
            <a:extLst>
              <a:ext uri="{FF2B5EF4-FFF2-40B4-BE49-F238E27FC236}">
                <a16:creationId xmlns:a16="http://schemas.microsoft.com/office/drawing/2014/main" id="{C530BD12-A644-3DE6-A494-B31CC897980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D8CDE09C-8747-EDF6-0A45-91E29656F808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52B92EC7-B1F1-28FD-7071-09E31A426019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0" name="Google Shape;3441;p36">
            <a:extLst>
              <a:ext uri="{FF2B5EF4-FFF2-40B4-BE49-F238E27FC236}">
                <a16:creationId xmlns:a16="http://schemas.microsoft.com/office/drawing/2014/main" id="{48185985-EAB9-C245-9D91-A71178E4780A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581A8EC-526A-729F-AB91-7B9611B411ED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1032" name="Picture 16" descr="Cloud Icons | Amazon DataZone">
            <a:extLst>
              <a:ext uri="{FF2B5EF4-FFF2-40B4-BE49-F238E27FC236}">
                <a16:creationId xmlns:a16="http://schemas.microsoft.com/office/drawing/2014/main" id="{21B04C39-A531-197B-7D0C-24EAB2EB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0" descr="Atlan">
            <a:extLst>
              <a:ext uri="{FF2B5EF4-FFF2-40B4-BE49-F238E27FC236}">
                <a16:creationId xmlns:a16="http://schemas.microsoft.com/office/drawing/2014/main" id="{CCDF0D56-8A28-0BC2-073B-62A6AC9C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2">
            <a:extLst>
              <a:ext uri="{FF2B5EF4-FFF2-40B4-BE49-F238E27FC236}">
                <a16:creationId xmlns:a16="http://schemas.microsoft.com/office/drawing/2014/main" id="{49BA12AB-98FC-C402-5103-007A0C5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6" descr="Collibra Tips – UNCG Data Governance">
            <a:extLst>
              <a:ext uri="{FF2B5EF4-FFF2-40B4-BE49-F238E27FC236}">
                <a16:creationId xmlns:a16="http://schemas.microsoft.com/office/drawing/2014/main" id="{B8D954F9-5C6F-F5C0-0581-1EFC5F95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10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grey and white logo&#10;&#10;Description automatically generated">
            <a:extLst>
              <a:ext uri="{FF2B5EF4-FFF2-40B4-BE49-F238E27FC236}">
                <a16:creationId xmlns:a16="http://schemas.microsoft.com/office/drawing/2014/main" id="{4C337D46-F390-E1B3-9933-6959EB1E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5217">
            <a:off x="4852353" y="3292121"/>
            <a:ext cx="556949" cy="556949"/>
          </a:xfrm>
          <a:prstGeom prst="rect">
            <a:avLst/>
          </a:prstGeom>
        </p:spPr>
      </p:pic>
      <p:pic>
        <p:nvPicPr>
          <p:cNvPr id="34" name="Picture 33" descr="A grey gear with ribbons&#10;&#10;Description automatically generated">
            <a:extLst>
              <a:ext uri="{FF2B5EF4-FFF2-40B4-BE49-F238E27FC236}">
                <a16:creationId xmlns:a16="http://schemas.microsoft.com/office/drawing/2014/main" id="{837FFEC9-C859-A95F-8EC0-17389950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9816256">
            <a:off x="4791319" y="2237944"/>
            <a:ext cx="702651" cy="702651"/>
          </a:xfrm>
          <a:prstGeom prst="rect">
            <a:avLst/>
          </a:prstGeom>
        </p:spPr>
      </p:pic>
      <p:pic>
        <p:nvPicPr>
          <p:cNvPr id="30" name="Picture 29" descr="A grey and white hand pointing&#10;&#10;Description automatically generated">
            <a:extLst>
              <a:ext uri="{FF2B5EF4-FFF2-40B4-BE49-F238E27FC236}">
                <a16:creationId xmlns:a16="http://schemas.microsoft.com/office/drawing/2014/main" id="{367E93D7-2837-7A3D-8E78-8A233A5E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8268" flipH="1">
            <a:off x="4759385" y="1321777"/>
            <a:ext cx="644714" cy="64471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95A89F-3F03-059B-4D02-E7636C84B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9289" y="1154440"/>
            <a:ext cx="5083817" cy="337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29877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Abstração de queries SQL complexas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41531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Cientistas de Dados podem executar um simples método de uma biblioteca para obter features como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DataFrames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do pandas prontas para serem utilizadas para o treinamento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04294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Padronização do processo de obtenção de dados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25949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estabelece um padrão confiável para a obtenção de dados, seja para a etapa de treinamento ou para a etapa de inferência, eliminando divergências relacionadas à dados nessas duas etapas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training-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C1DCF-EAC4-81B1-71B0-00FD4AB7DFCE}"/>
              </a:ext>
            </a:extLst>
          </p:cNvPr>
          <p:cNvSpPr txBox="1"/>
          <p:nvPr/>
        </p:nvSpPr>
        <p:spPr>
          <a:xfrm>
            <a:off x="5150494" y="299998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Integração com os demais componentes da 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509F8-036B-4616-0ED1-C13914A157F8}"/>
              </a:ext>
            </a:extLst>
          </p:cNvPr>
          <p:cNvSpPr txBox="1"/>
          <p:nvPr/>
        </p:nvSpPr>
        <p:spPr>
          <a:xfrm>
            <a:off x="5150494" y="3235588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proporciona interações e integrações com todos os demais componentes de uma Feature Store, como por exemplo, o registro de features e modelos em um catálogo ou até mesmo o armazenamento físico e virtual de dados.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20" grpId="0"/>
      <p:bldP spid="23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BCE3A1C-0F9B-BB2F-7CD3-2592F8CC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268578">
            <a:off x="4862785" y="2831252"/>
            <a:ext cx="617498" cy="617498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6CF5420A-712C-C3B2-B595-53DB256E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32268"/>
          <a:stretch/>
        </p:blipFill>
        <p:spPr>
          <a:xfrm rot="20000274">
            <a:off x="4745996" y="1986609"/>
            <a:ext cx="732859" cy="496378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66202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drift</a:t>
            </a:r>
            <a:endParaRPr lang="pt-BR" sz="12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873677"/>
            <a:ext cx="3746168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Processos agendados e automáticos podem analisar distribuições estatísticas de tabelas de features e apontar inconsistências capazes de prejudicar a performance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7508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outliers,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correlação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91639"/>
            <a:ext cx="3658760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Outras análises estatísticas também podem ser extremamente relevantes para garantir que as tabelas de features estão consistentes.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37"/>
          <p:cNvSpPr txBox="1">
            <a:spLocks noGrp="1"/>
          </p:cNvSpPr>
          <p:nvPr>
            <p:ph type="title"/>
          </p:nvPr>
        </p:nvSpPr>
        <p:spPr>
          <a:xfrm>
            <a:off x="720000" y="1371142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COMO PODEMOS INTERAGIR COM UMA FEATURE STORE?</a:t>
            </a:r>
            <a:endParaRPr sz="4400" dirty="0"/>
          </a:p>
        </p:txBody>
      </p:sp>
      <p:sp>
        <p:nvSpPr>
          <p:cNvPr id="3453" name="Google Shape;3453;p37"/>
          <p:cNvSpPr txBox="1">
            <a:spLocks noGrp="1"/>
          </p:cNvSpPr>
          <p:nvPr>
            <p:ph type="subTitle" idx="1"/>
          </p:nvPr>
        </p:nvSpPr>
        <p:spPr>
          <a:xfrm>
            <a:off x="720000" y="318577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 acordo com a                               , uma interação eficiente com soluções de Feature Store gira em torno de </a:t>
            </a:r>
            <a:r>
              <a:rPr lang="en" dirty="0">
                <a:solidFill>
                  <a:schemeClr val="accent1"/>
                </a:solidFill>
              </a:rPr>
              <a:t>três pipelines</a:t>
            </a:r>
            <a:r>
              <a:rPr lang="en" dirty="0"/>
              <a:t> fundamentais</a:t>
            </a:r>
            <a:endParaRPr dirty="0"/>
          </a:p>
        </p:txBody>
      </p:sp>
      <p:sp>
        <p:nvSpPr>
          <p:cNvPr id="3454" name="Google Shape;3454;p37"/>
          <p:cNvSpPr/>
          <p:nvPr/>
        </p:nvSpPr>
        <p:spPr>
          <a:xfrm>
            <a:off x="472473" y="392663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37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456" name="Google Shape;3456;p3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458" name="Google Shape;3458;p3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0" name="Google Shape;3460;p3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BCFCA-FE65-D4B1-F1F6-45B8994BB97F}"/>
              </a:ext>
            </a:extLst>
          </p:cNvPr>
          <p:cNvGrpSpPr/>
          <p:nvPr/>
        </p:nvGrpSpPr>
        <p:grpSpPr>
          <a:xfrm>
            <a:off x="1827491" y="3185777"/>
            <a:ext cx="2242866" cy="552301"/>
            <a:chOff x="977990" y="1935155"/>
            <a:chExt cx="2242866" cy="552301"/>
          </a:xfrm>
        </p:grpSpPr>
        <p:pic>
          <p:nvPicPr>
            <p:cNvPr id="3" name="Picture 6" descr="Hopsworks - My AI">
              <a:extLst>
                <a:ext uri="{FF2B5EF4-FFF2-40B4-BE49-F238E27FC236}">
                  <a16:creationId xmlns:a16="http://schemas.microsoft.com/office/drawing/2014/main" id="{95F05CA9-6754-9416-86AF-B2DE94AF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3907;p53">
              <a:extLst>
                <a:ext uri="{FF2B5EF4-FFF2-40B4-BE49-F238E27FC236}">
                  <a16:creationId xmlns:a16="http://schemas.microsoft.com/office/drawing/2014/main" id="{3FC280C7-7885-8B17-762B-FF6630010645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D768A4-A53F-39A1-9C4C-3AB8B60F1FBE}"/>
              </a:ext>
            </a:extLst>
          </p:cNvPr>
          <p:cNvCxnSpPr/>
          <p:nvPr/>
        </p:nvCxnSpPr>
        <p:spPr>
          <a:xfrm flipH="1">
            <a:off x="7156877" y="2645078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2DE5BB3-D1B3-D2D0-B196-5B387CCEF28B}"/>
              </a:ext>
            </a:extLst>
          </p:cNvPr>
          <p:cNvCxnSpPr>
            <a:cxnSpLocks/>
          </p:cNvCxnSpPr>
          <p:nvPr/>
        </p:nvCxnSpPr>
        <p:spPr>
          <a:xfrm flipV="1">
            <a:off x="6657171" y="2641568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65FC0B-9C4A-B3E3-4737-DE9B14EEC7FF}"/>
              </a:ext>
            </a:extLst>
          </p:cNvPr>
          <p:cNvCxnSpPr>
            <a:cxnSpLocks/>
          </p:cNvCxnSpPr>
          <p:nvPr/>
        </p:nvCxnSpPr>
        <p:spPr>
          <a:xfrm flipV="1">
            <a:off x="5929915" y="2641568"/>
            <a:ext cx="0" cy="791887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CE2075-3E55-ECE9-91E9-32F7CAC0F861}"/>
              </a:ext>
            </a:extLst>
          </p:cNvPr>
          <p:cNvCxnSpPr>
            <a:cxnSpLocks/>
          </p:cNvCxnSpPr>
          <p:nvPr/>
        </p:nvCxnSpPr>
        <p:spPr>
          <a:xfrm>
            <a:off x="5073816" y="2645078"/>
            <a:ext cx="0" cy="800254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A7A26-0551-E3C5-03F6-085E0EAE21F5}"/>
              </a:ext>
            </a:extLst>
          </p:cNvPr>
          <p:cNvCxnSpPr>
            <a:cxnSpLocks/>
          </p:cNvCxnSpPr>
          <p:nvPr/>
        </p:nvCxnSpPr>
        <p:spPr>
          <a:xfrm flipV="1">
            <a:off x="4115551" y="2634069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ABB52E-D78F-53D8-B1C2-294EAA0DBDF3}"/>
              </a:ext>
            </a:extLst>
          </p:cNvPr>
          <p:cNvCxnSpPr>
            <a:stCxn id="4" idx="2"/>
          </p:cNvCxnSpPr>
          <p:nvPr/>
        </p:nvCxnSpPr>
        <p:spPr>
          <a:xfrm flipH="1">
            <a:off x="2734811" y="2647146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CONCEITO DE PIPELINES FTI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C0F3F-C378-84E5-926C-3DF54F4F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76" y="1478807"/>
            <a:ext cx="526868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A67E-8B8D-B743-5AE9-385EDCDCE6DF}"/>
              </a:ext>
            </a:extLst>
          </p:cNvPr>
          <p:cNvSpPr txBox="1"/>
          <p:nvPr/>
        </p:nvSpPr>
        <p:spPr>
          <a:xfrm>
            <a:off x="3132414" y="4802170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“Feature Store: the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Definitive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Guide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no dicionário de termos da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Hopsworks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58640-7545-1ECF-B164-C1F00764D777}"/>
              </a:ext>
            </a:extLst>
          </p:cNvPr>
          <p:cNvGrpSpPr/>
          <p:nvPr/>
        </p:nvGrpSpPr>
        <p:grpSpPr>
          <a:xfrm>
            <a:off x="1952992" y="1380158"/>
            <a:ext cx="1577430" cy="1266988"/>
            <a:chOff x="1952992" y="1380158"/>
            <a:chExt cx="1577430" cy="12669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4FB107-5A16-09C7-D791-0545EE6A2593}"/>
                </a:ext>
              </a:extLst>
            </p:cNvPr>
            <p:cNvSpPr/>
            <p:nvPr/>
          </p:nvSpPr>
          <p:spPr>
            <a:xfrm>
              <a:off x="1952992" y="1380158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37156D1-444E-E40F-1980-3C39C697D971}"/>
                </a:ext>
              </a:extLst>
            </p:cNvPr>
            <p:cNvSpPr/>
            <p:nvPr/>
          </p:nvSpPr>
          <p:spPr>
            <a:xfrm>
              <a:off x="2008283" y="1436862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33AB48-B91B-C58F-35F2-0E3C5C908F1E}"/>
                </a:ext>
              </a:extLst>
            </p:cNvPr>
            <p:cNvSpPr txBox="1"/>
            <p:nvPr/>
          </p:nvSpPr>
          <p:spPr>
            <a:xfrm>
              <a:off x="2011118" y="1751705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A926B-9FA6-DBED-D76E-995750A101D8}"/>
                </a:ext>
              </a:extLst>
            </p:cNvPr>
            <p:cNvSpPr txBox="1"/>
            <p:nvPr/>
          </p:nvSpPr>
          <p:spPr>
            <a:xfrm>
              <a:off x="2084064" y="2109795"/>
              <a:ext cx="1315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 dados em features e labels</a:t>
              </a:r>
            </a:p>
          </p:txBody>
        </p:sp>
        <p:pic>
          <p:nvPicPr>
            <p:cNvPr id="21" name="Picture 20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7B1FA8BC-EFFC-C18E-6DB3-738B9F27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2319" y="1479190"/>
              <a:ext cx="258775" cy="2587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F3F4F-7742-14B2-C77D-2279B1AFE8EE}"/>
              </a:ext>
            </a:extLst>
          </p:cNvPr>
          <p:cNvGrpSpPr/>
          <p:nvPr/>
        </p:nvGrpSpPr>
        <p:grpSpPr>
          <a:xfrm>
            <a:off x="5732512" y="1378090"/>
            <a:ext cx="1577430" cy="1266988"/>
            <a:chOff x="5732512" y="1378090"/>
            <a:chExt cx="1577430" cy="12669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A92451-0AB7-8092-BA9B-CF0DD5F2344D}"/>
                </a:ext>
              </a:extLst>
            </p:cNvPr>
            <p:cNvSpPr/>
            <p:nvPr/>
          </p:nvSpPr>
          <p:spPr>
            <a:xfrm>
              <a:off x="573251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7B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0BAE09-4B3F-E06B-BC33-93A1A502C32F}"/>
                </a:ext>
              </a:extLst>
            </p:cNvPr>
            <p:cNvSpPr/>
            <p:nvPr/>
          </p:nvSpPr>
          <p:spPr>
            <a:xfrm>
              <a:off x="578780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7B66FF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A10413-A344-F75D-76F7-32BAA2493721}"/>
                </a:ext>
              </a:extLst>
            </p:cNvPr>
            <p:cNvSpPr txBox="1"/>
            <p:nvPr/>
          </p:nvSpPr>
          <p:spPr>
            <a:xfrm>
              <a:off x="5747752" y="1749637"/>
              <a:ext cx="1557362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7B66FF"/>
                  </a:solidFill>
                </a:rPr>
                <a:t>INFERENCE PIPELINE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E31F80-CC0A-88FA-5C38-6326DA0EBFAC}"/>
                </a:ext>
              </a:extLst>
            </p:cNvPr>
            <p:cNvSpPr txBox="1"/>
            <p:nvPr/>
          </p:nvSpPr>
          <p:spPr>
            <a:xfrm>
              <a:off x="576773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39" name="Picture 38" descr="A purple object with stars&#10;&#10;Description automatically generated">
              <a:extLst>
                <a:ext uri="{FF2B5EF4-FFF2-40B4-BE49-F238E27FC236}">
                  <a16:creationId xmlns:a16="http://schemas.microsoft.com/office/drawing/2014/main" id="{229144CE-B1FE-E5D0-06D7-26D17B75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1627" y="1462616"/>
              <a:ext cx="259200" cy="259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B848D-5AB9-BB14-3F4D-8E8373CF4C70}"/>
              </a:ext>
            </a:extLst>
          </p:cNvPr>
          <p:cNvGrpSpPr/>
          <p:nvPr/>
        </p:nvGrpSpPr>
        <p:grpSpPr>
          <a:xfrm>
            <a:off x="3842752" y="1378090"/>
            <a:ext cx="1577430" cy="1266988"/>
            <a:chOff x="3842752" y="1378090"/>
            <a:chExt cx="1577430" cy="12669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4EE9592-522B-75C7-6DA5-93E432142277}"/>
                </a:ext>
              </a:extLst>
            </p:cNvPr>
            <p:cNvSpPr/>
            <p:nvPr/>
          </p:nvSpPr>
          <p:spPr>
            <a:xfrm>
              <a:off x="384275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E07674-FC9F-0F0C-C5E0-9DF625AA1489}"/>
                </a:ext>
              </a:extLst>
            </p:cNvPr>
            <p:cNvSpPr/>
            <p:nvPr/>
          </p:nvSpPr>
          <p:spPr>
            <a:xfrm>
              <a:off x="389804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FF2E63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937FDB-C47F-10C3-82D7-6FBCC2976C52}"/>
                </a:ext>
              </a:extLst>
            </p:cNvPr>
            <p:cNvSpPr txBox="1"/>
            <p:nvPr/>
          </p:nvSpPr>
          <p:spPr>
            <a:xfrm>
              <a:off x="3900878" y="1749637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2E63"/>
                  </a:solidFill>
                </a:rPr>
                <a:t>TRAINING PIPELINE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9CD94-E689-BC28-C6E8-CE9D721B24EF}"/>
                </a:ext>
              </a:extLst>
            </p:cNvPr>
            <p:cNvSpPr txBox="1"/>
            <p:nvPr/>
          </p:nvSpPr>
          <p:spPr>
            <a:xfrm>
              <a:off x="387797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41" name="Picture 40" descr="A pink hat on a black background&#10;&#10;Description automatically generated">
              <a:extLst>
                <a:ext uri="{FF2B5EF4-FFF2-40B4-BE49-F238E27FC236}">
                  <a16:creationId xmlns:a16="http://schemas.microsoft.com/office/drawing/2014/main" id="{59ECC549-58C1-DD79-1B2C-C6CCAD83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1867" y="1471700"/>
              <a:ext cx="259200" cy="2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0CCBA-02D6-9CEF-55CD-2124036421F9}"/>
              </a:ext>
            </a:extLst>
          </p:cNvPr>
          <p:cNvGrpSpPr/>
          <p:nvPr/>
        </p:nvGrpSpPr>
        <p:grpSpPr>
          <a:xfrm>
            <a:off x="1952992" y="3872277"/>
            <a:ext cx="5358812" cy="743343"/>
            <a:chOff x="1952992" y="3872277"/>
            <a:chExt cx="5358812" cy="7433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55993C-88F9-9070-77B5-0311BD94B6B1}"/>
                </a:ext>
              </a:extLst>
            </p:cNvPr>
            <p:cNvSpPr/>
            <p:nvPr/>
          </p:nvSpPr>
          <p:spPr>
            <a:xfrm>
              <a:off x="1952992" y="3872277"/>
              <a:ext cx="5358812" cy="743343"/>
            </a:xfrm>
            <a:prstGeom prst="roundRect">
              <a:avLst>
                <a:gd name="adj" fmla="val 11969"/>
              </a:avLst>
            </a:prstGeom>
            <a:solidFill>
              <a:schemeClr val="accent1">
                <a:alpha val="10000"/>
              </a:schemeClr>
            </a:solidFill>
            <a:ln w="952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87687D-5C2A-E6C5-E322-035AA04031FC}"/>
                </a:ext>
              </a:extLst>
            </p:cNvPr>
            <p:cNvSpPr txBox="1"/>
            <p:nvPr/>
          </p:nvSpPr>
          <p:spPr>
            <a:xfrm>
              <a:off x="3484354" y="4116901"/>
              <a:ext cx="2294226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2400" dirty="0">
                  <a:solidFill>
                    <a:schemeClr val="accent1"/>
                  </a:solidFill>
                </a:rPr>
                <a:t>FEATURE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64517B-203F-3E53-E8E6-D163BBA4BB9A}"/>
              </a:ext>
            </a:extLst>
          </p:cNvPr>
          <p:cNvGrpSpPr/>
          <p:nvPr/>
        </p:nvGrpSpPr>
        <p:grpSpPr>
          <a:xfrm>
            <a:off x="859520" y="1987129"/>
            <a:ext cx="681181" cy="276999"/>
            <a:chOff x="859520" y="1987129"/>
            <a:chExt cx="681181" cy="2769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375796-21FD-BF17-9252-ED56E2699C5F}"/>
                </a:ext>
              </a:extLst>
            </p:cNvPr>
            <p:cNvSpPr/>
            <p:nvPr/>
          </p:nvSpPr>
          <p:spPr>
            <a:xfrm>
              <a:off x="859520" y="1987129"/>
              <a:ext cx="674460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915371-90B4-1F82-FDEB-65C8C121FCAF}"/>
                </a:ext>
              </a:extLst>
            </p:cNvPr>
            <p:cNvSpPr txBox="1"/>
            <p:nvPr/>
          </p:nvSpPr>
          <p:spPr>
            <a:xfrm>
              <a:off x="866241" y="2002518"/>
              <a:ext cx="6744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4E81DF-F9E9-3E3A-0182-364DF1AB816D}"/>
              </a:ext>
            </a:extLst>
          </p:cNvPr>
          <p:cNvGrpSpPr/>
          <p:nvPr/>
        </p:nvGrpSpPr>
        <p:grpSpPr>
          <a:xfrm>
            <a:off x="4673538" y="2922095"/>
            <a:ext cx="800556" cy="246221"/>
            <a:chOff x="4673538" y="2922095"/>
            <a:chExt cx="800556" cy="24622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DEABB6-8DFA-77A2-DFC2-7951A7673E2B}"/>
                </a:ext>
              </a:extLst>
            </p:cNvPr>
            <p:cNvSpPr/>
            <p:nvPr/>
          </p:nvSpPr>
          <p:spPr>
            <a:xfrm>
              <a:off x="4717289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B4857-7355-5D24-39EB-1A8ED93CC22D}"/>
                </a:ext>
              </a:extLst>
            </p:cNvPr>
            <p:cNvSpPr txBox="1"/>
            <p:nvPr/>
          </p:nvSpPr>
          <p:spPr>
            <a:xfrm>
              <a:off x="4673538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57AA2D-6C4F-50AC-6985-A27B6DE80579}"/>
              </a:ext>
            </a:extLst>
          </p:cNvPr>
          <p:cNvGrpSpPr/>
          <p:nvPr/>
        </p:nvGrpSpPr>
        <p:grpSpPr>
          <a:xfrm>
            <a:off x="4717288" y="3433455"/>
            <a:ext cx="1525256" cy="276999"/>
            <a:chOff x="4717288" y="3433455"/>
            <a:chExt cx="1525256" cy="2769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68BC97D-2237-B4B8-3583-EFC5F1ED7A50}"/>
                </a:ext>
              </a:extLst>
            </p:cNvPr>
            <p:cNvSpPr/>
            <p:nvPr/>
          </p:nvSpPr>
          <p:spPr>
            <a:xfrm>
              <a:off x="4717288" y="3433455"/>
              <a:ext cx="1525256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A43C8B-9C00-2157-2470-DF9FABEB38BB}"/>
                </a:ext>
              </a:extLst>
            </p:cNvPr>
            <p:cNvSpPr txBox="1"/>
            <p:nvPr/>
          </p:nvSpPr>
          <p:spPr>
            <a:xfrm>
              <a:off x="4717288" y="3448843"/>
              <a:ext cx="15252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Catálogo de Modelos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41C013-5BA7-134C-7DFF-05EE73289FD4}"/>
              </a:ext>
            </a:extLst>
          </p:cNvPr>
          <p:cNvGrpSpPr/>
          <p:nvPr/>
        </p:nvGrpSpPr>
        <p:grpSpPr>
          <a:xfrm>
            <a:off x="5490392" y="2922095"/>
            <a:ext cx="800556" cy="246221"/>
            <a:chOff x="5490392" y="2922095"/>
            <a:chExt cx="800556" cy="24622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4F746B0-A53E-611D-2B43-88C6F1D708A9}"/>
                </a:ext>
              </a:extLst>
            </p:cNvPr>
            <p:cNvSpPr/>
            <p:nvPr/>
          </p:nvSpPr>
          <p:spPr>
            <a:xfrm>
              <a:off x="5534143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F493B6-EB71-92EA-8DF2-C2B6D49B6C5B}"/>
                </a:ext>
              </a:extLst>
            </p:cNvPr>
            <p:cNvSpPr txBox="1"/>
            <p:nvPr/>
          </p:nvSpPr>
          <p:spPr>
            <a:xfrm>
              <a:off x="5490392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841B45-B70C-2B7C-C9D7-61F94FF41020}"/>
              </a:ext>
            </a:extLst>
          </p:cNvPr>
          <p:cNvGrpSpPr/>
          <p:nvPr/>
        </p:nvGrpSpPr>
        <p:grpSpPr>
          <a:xfrm>
            <a:off x="6254413" y="2922095"/>
            <a:ext cx="800556" cy="246221"/>
            <a:chOff x="6254413" y="2922095"/>
            <a:chExt cx="800556" cy="24622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4EBD249-50AF-862E-F5ED-8C072C405C92}"/>
                </a:ext>
              </a:extLst>
            </p:cNvPr>
            <p:cNvSpPr/>
            <p:nvPr/>
          </p:nvSpPr>
          <p:spPr>
            <a:xfrm>
              <a:off x="6298164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130D39-FEDC-226F-1412-E5402A63AD30}"/>
                </a:ext>
              </a:extLst>
            </p:cNvPr>
            <p:cNvSpPr txBox="1"/>
            <p:nvPr/>
          </p:nvSpPr>
          <p:spPr>
            <a:xfrm>
              <a:off x="6254413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4A1BA2-AC40-BE56-D5C1-4DC0DF726C29}"/>
              </a:ext>
            </a:extLst>
          </p:cNvPr>
          <p:cNvGrpSpPr/>
          <p:nvPr/>
        </p:nvGrpSpPr>
        <p:grpSpPr>
          <a:xfrm>
            <a:off x="6902336" y="3322221"/>
            <a:ext cx="490857" cy="246221"/>
            <a:chOff x="6902336" y="3322221"/>
            <a:chExt cx="490857" cy="24622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9E3F733-46FE-55FF-F5A7-3DCCD6D4E37F}"/>
                </a:ext>
              </a:extLst>
            </p:cNvPr>
            <p:cNvSpPr/>
            <p:nvPr/>
          </p:nvSpPr>
          <p:spPr>
            <a:xfrm>
              <a:off x="6923227" y="3322221"/>
              <a:ext cx="453863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2B8DA7-F8D6-6CB5-1FCD-0927B9E233A5}"/>
                </a:ext>
              </a:extLst>
            </p:cNvPr>
            <p:cNvSpPr txBox="1"/>
            <p:nvPr/>
          </p:nvSpPr>
          <p:spPr>
            <a:xfrm>
              <a:off x="6902336" y="3322221"/>
              <a:ext cx="4908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Logs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FF8A9-7C8E-73E8-F8E4-C911B72D42DB}"/>
              </a:ext>
            </a:extLst>
          </p:cNvPr>
          <p:cNvGrpSpPr/>
          <p:nvPr/>
        </p:nvGrpSpPr>
        <p:grpSpPr>
          <a:xfrm>
            <a:off x="3701311" y="2930481"/>
            <a:ext cx="800556" cy="406676"/>
            <a:chOff x="3701311" y="2930481"/>
            <a:chExt cx="800556" cy="406676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FA47488-B3D7-51DE-2152-E33406593030}"/>
                </a:ext>
              </a:extLst>
            </p:cNvPr>
            <p:cNvSpPr/>
            <p:nvPr/>
          </p:nvSpPr>
          <p:spPr>
            <a:xfrm>
              <a:off x="3701311" y="2930481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FA38FF-7954-809C-E0B4-E97470595590}"/>
                </a:ext>
              </a:extLst>
            </p:cNvPr>
            <p:cNvSpPr txBox="1"/>
            <p:nvPr/>
          </p:nvSpPr>
          <p:spPr>
            <a:xfrm>
              <a:off x="3701311" y="2937047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7527-92AA-6310-1387-D7C0B9823216}"/>
              </a:ext>
            </a:extLst>
          </p:cNvPr>
          <p:cNvGrpSpPr/>
          <p:nvPr/>
        </p:nvGrpSpPr>
        <p:grpSpPr>
          <a:xfrm>
            <a:off x="2334533" y="2923915"/>
            <a:ext cx="800556" cy="406676"/>
            <a:chOff x="2334533" y="2923915"/>
            <a:chExt cx="800556" cy="406676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0708CE-73D4-AA4F-BE4A-E8F02BBAB370}"/>
                </a:ext>
              </a:extLst>
            </p:cNvPr>
            <p:cNvSpPr/>
            <p:nvPr/>
          </p:nvSpPr>
          <p:spPr>
            <a:xfrm>
              <a:off x="2334533" y="2923915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264D11-A131-30F7-AAA2-73B3961C4D63}"/>
                </a:ext>
              </a:extLst>
            </p:cNvPr>
            <p:cNvSpPr txBox="1"/>
            <p:nvPr/>
          </p:nvSpPr>
          <p:spPr>
            <a:xfrm>
              <a:off x="2334533" y="2930481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6B4D33-6183-A2F4-EBF2-A2B0D21578D1}"/>
              </a:ext>
            </a:extLst>
          </p:cNvPr>
          <p:cNvGrpSpPr/>
          <p:nvPr/>
        </p:nvGrpSpPr>
        <p:grpSpPr>
          <a:xfrm>
            <a:off x="7637427" y="1987129"/>
            <a:ext cx="941072" cy="276999"/>
            <a:chOff x="7637427" y="1987129"/>
            <a:chExt cx="941072" cy="27699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47AE40-ABFD-6A67-C53E-E93852682082}"/>
                </a:ext>
              </a:extLst>
            </p:cNvPr>
            <p:cNvSpPr/>
            <p:nvPr/>
          </p:nvSpPr>
          <p:spPr>
            <a:xfrm>
              <a:off x="7637427" y="1987129"/>
              <a:ext cx="941072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C28198-63BA-0602-6067-5DD658D88282}"/>
                </a:ext>
              </a:extLst>
            </p:cNvPr>
            <p:cNvSpPr txBox="1"/>
            <p:nvPr/>
          </p:nvSpPr>
          <p:spPr>
            <a:xfrm>
              <a:off x="7650830" y="2000744"/>
              <a:ext cx="9264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AI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Product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83689B-80C1-00AB-DDBB-664BDE578EE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33980" y="2125629"/>
            <a:ext cx="439512" cy="0"/>
          </a:xfrm>
          <a:prstGeom prst="straightConnector1">
            <a:avLst/>
          </a:prstGeom>
          <a:ln w="12700">
            <a:solidFill>
              <a:srgbClr val="CEC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3B5A52-4758-72CB-7A7F-5CB93F3E4B6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22131" y="2125628"/>
            <a:ext cx="315296" cy="1"/>
          </a:xfrm>
          <a:prstGeom prst="straightConnector1">
            <a:avLst/>
          </a:prstGeom>
          <a:ln w="12700">
            <a:solidFill>
              <a:srgbClr val="7B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0B2102FF-086E-70B8-ADD6-591D5894D9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1709" y="1714496"/>
            <a:ext cx="217012" cy="217012"/>
          </a:xfrm>
          <a:prstGeom prst="rect">
            <a:avLst/>
          </a:prstGeom>
        </p:spPr>
      </p:pic>
      <p:pic>
        <p:nvPicPr>
          <p:cNvPr id="37" name="Picture 36" descr="A grey and black head with circuit lines&#10;&#10;Description automatically generated">
            <a:extLst>
              <a:ext uri="{FF2B5EF4-FFF2-40B4-BE49-F238E27FC236}">
                <a16:creationId xmlns:a16="http://schemas.microsoft.com/office/drawing/2014/main" id="{D1888F52-E94A-21EC-5C41-78545E0156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999504" y="1706576"/>
            <a:ext cx="207675" cy="2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1" grpId="0" animBg="1"/>
      <p:bldP spid="46" grpId="0" animBg="1"/>
      <p:bldP spid="47" grpId="0" animBg="1"/>
      <p:bldP spid="48" grpId="0" animBg="1"/>
      <p:bldP spid="53" grpId="0" animBg="1"/>
      <p:bldP spid="61" grpId="0" animBg="1"/>
      <p:bldP spid="63" grpId="0" animBg="1"/>
      <p:bldP spid="1024" grpId="0" animBg="1"/>
      <p:bldP spid="1041" grpId="0" animBg="1"/>
      <p:bldP spid="1055" grpId="0" animBg="1"/>
      <p:bldP spid="1069" grpId="0" animBg="1"/>
      <p:bldP spid="5124" grpId="0" animBg="1"/>
      <p:bldP spid="5145" grpId="0" animBg="1"/>
      <p:bldP spid="5149" grpId="0" animBg="1"/>
      <p:bldP spid="51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podem solucionar uma série de problemas relacionados a dados dentro da cadeia de MLOps em uma organização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este é um assunto em constante crescimento no mercado de tecnologia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981540" cy="722013"/>
            <a:chOff x="735240" y="2493503"/>
            <a:chExt cx="7981540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alguns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componentes mandatórios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que uma Feature Store tenha eficiência prática em uma organização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4" y="2969295"/>
              <a:ext cx="75295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Processos de transformação, armazenamento, catalogação, monitoramento e disponibilização de features precisam existir em uma FS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forma interessante de proporcionar uma dinâmica de interação com Feature Stores é através das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pipelines FTI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(Feature, Training e </a:t>
              </a:r>
              <a:r>
                <a:rPr lang="pt-BR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)</a:t>
              </a:r>
              <a:endParaRPr lang="pt-BR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interação com os múltiplos componentes de uma FS pode se dar de diferentes formas. O desacoplamento de pipelines é uma delas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052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soluções consolidadas para a implantação de Feature Stores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FERRAMENTAS DE MERCADO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3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FEATURE STORES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Algumas soluções de mercado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16A94-75A8-16D6-6ADA-CDC0BAC1D56D}"/>
              </a:ext>
            </a:extLst>
          </p:cNvPr>
          <p:cNvGrpSpPr/>
          <p:nvPr/>
        </p:nvGrpSpPr>
        <p:grpSpPr>
          <a:xfrm>
            <a:off x="2768059" y="1356675"/>
            <a:ext cx="1764031" cy="3358718"/>
            <a:chOff x="2768059" y="1356675"/>
            <a:chExt cx="1764031" cy="33587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A5459D-8C76-1088-6C86-A77D9EE59A63}"/>
                </a:ext>
              </a:extLst>
            </p:cNvPr>
            <p:cNvSpPr/>
            <p:nvPr/>
          </p:nvSpPr>
          <p:spPr>
            <a:xfrm>
              <a:off x="2768059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 descr="Tecton - Software Engineer, Application Security">
              <a:extLst>
                <a:ext uri="{FF2B5EF4-FFF2-40B4-BE49-F238E27FC236}">
                  <a16:creationId xmlns:a16="http://schemas.microsoft.com/office/drawing/2014/main" id="{1B5FDC43-2261-4A43-0C28-51E2BB38C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309" y="1851959"/>
              <a:ext cx="603531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3907;p53">
              <a:extLst>
                <a:ext uri="{FF2B5EF4-FFF2-40B4-BE49-F238E27FC236}">
                  <a16:creationId xmlns:a16="http://schemas.microsoft.com/office/drawing/2014/main" id="{EF24354B-A43F-C9C0-5DA9-108F000907DD}"/>
                </a:ext>
              </a:extLst>
            </p:cNvPr>
            <p:cNvSpPr txBox="1">
              <a:spLocks/>
            </p:cNvSpPr>
            <p:nvPr/>
          </p:nvSpPr>
          <p:spPr>
            <a:xfrm>
              <a:off x="2834099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EC3B26"/>
                  </a:solidFill>
                </a:rPr>
                <a:t>TECTON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A90BE5-D30B-77F6-2737-608212FDFB7D}"/>
                </a:ext>
              </a:extLst>
            </p:cNvPr>
            <p:cNvSpPr txBox="1"/>
            <p:nvPr/>
          </p:nvSpPr>
          <p:spPr>
            <a:xfrm>
              <a:off x="2768059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Criada pelos idealizadores da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primeira Feature Store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mercado (Michelangelo/Uber),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de mercado denominada como uma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Platform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entregar uma verdadeira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-to-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modelos de ML.</a:t>
              </a:r>
            </a:p>
          </p:txBody>
        </p:sp>
        <p:sp>
          <p:nvSpPr>
            <p:cNvPr id="20" name="Google Shape;3518;p41">
              <a:extLst>
                <a:ext uri="{FF2B5EF4-FFF2-40B4-BE49-F238E27FC236}">
                  <a16:creationId xmlns:a16="http://schemas.microsoft.com/office/drawing/2014/main" id="{F0F6EF52-0BE2-3EA6-DC6B-8679E5AE2911}"/>
                </a:ext>
              </a:extLst>
            </p:cNvPr>
            <p:cNvSpPr txBox="1">
              <a:spLocks/>
            </p:cNvSpPr>
            <p:nvPr/>
          </p:nvSpPr>
          <p:spPr>
            <a:xfrm>
              <a:off x="3408270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4"/>
                </a:rPr>
                <a:t>Saiba mais</a:t>
              </a:r>
              <a:endParaRPr lang="pt-BR" sz="1000" i="1" dirty="0"/>
            </a:p>
          </p:txBody>
        </p:sp>
        <p:pic>
          <p:nvPicPr>
            <p:cNvPr id="26" name="Picture 25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CFBCE01B-6348-57AC-B2CB-3495674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0915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8C94B-5371-55D8-0B5B-5D8084EBFBBB}"/>
              </a:ext>
            </a:extLst>
          </p:cNvPr>
          <p:cNvGrpSpPr/>
          <p:nvPr/>
        </p:nvGrpSpPr>
        <p:grpSpPr>
          <a:xfrm>
            <a:off x="794550" y="1356675"/>
            <a:ext cx="1764031" cy="3358718"/>
            <a:chOff x="794550" y="1356675"/>
            <a:chExt cx="1764031" cy="335871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2C8CAD0-F238-00CD-3ED2-289F5A16DE35}"/>
                </a:ext>
              </a:extLst>
            </p:cNvPr>
            <p:cNvSpPr/>
            <p:nvPr/>
          </p:nvSpPr>
          <p:spPr>
            <a:xfrm>
              <a:off x="794550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4" name="Picture 6" descr="GitHub - feast-dev/feast: Feature Store for Machine Learning">
              <a:extLst>
                <a:ext uri="{FF2B5EF4-FFF2-40B4-BE49-F238E27FC236}">
                  <a16:creationId xmlns:a16="http://schemas.microsoft.com/office/drawing/2014/main" id="{D38F119E-6C47-52AA-9247-CAD511162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06" y="1801112"/>
              <a:ext cx="546718" cy="54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3907;p53">
              <a:extLst>
                <a:ext uri="{FF2B5EF4-FFF2-40B4-BE49-F238E27FC236}">
                  <a16:creationId xmlns:a16="http://schemas.microsoft.com/office/drawing/2014/main" id="{08ED2531-1202-AB23-4DDA-E5558B6E0D3F}"/>
                </a:ext>
              </a:extLst>
            </p:cNvPr>
            <p:cNvSpPr txBox="1">
              <a:spLocks/>
            </p:cNvSpPr>
            <p:nvPr/>
          </p:nvSpPr>
          <p:spPr>
            <a:xfrm>
              <a:off x="860590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016CF1"/>
                  </a:solidFill>
                </a:rPr>
                <a:t>FEAST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9DC371-CECD-233A-0DFF-C88B8F6684ED}"/>
                </a:ext>
              </a:extLst>
            </p:cNvPr>
            <p:cNvSpPr txBox="1"/>
            <p:nvPr/>
          </p:nvSpPr>
          <p:spPr>
            <a:xfrm>
              <a:off x="794550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Store que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reutiliza a infraestrutura 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disponível no ambiente do usuário para entregar os benefícios e as vantagens de uma Feature Store. Grande parte das contribuições para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são feitas pela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sp>
          <p:nvSpPr>
            <p:cNvPr id="28" name="Google Shape;3518;p41">
              <a:extLst>
                <a:ext uri="{FF2B5EF4-FFF2-40B4-BE49-F238E27FC236}">
                  <a16:creationId xmlns:a16="http://schemas.microsoft.com/office/drawing/2014/main" id="{91D6F59C-A620-E216-1FA8-C83460776304}"/>
                </a:ext>
              </a:extLst>
            </p:cNvPr>
            <p:cNvSpPr txBox="1">
              <a:spLocks/>
            </p:cNvSpPr>
            <p:nvPr/>
          </p:nvSpPr>
          <p:spPr>
            <a:xfrm>
              <a:off x="1403206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7"/>
                </a:rPr>
                <a:t>Saiba mais</a:t>
              </a:r>
              <a:endParaRPr lang="pt-BR" sz="1000" i="1" dirty="0"/>
            </a:p>
          </p:txBody>
        </p:sp>
        <p:pic>
          <p:nvPicPr>
            <p:cNvPr id="30" name="Picture 29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E4E5A35E-5E93-29EF-595A-F41C2A41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851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B6C1B4-A50F-5D94-FDE3-F22C0309AAE7}"/>
              </a:ext>
            </a:extLst>
          </p:cNvPr>
          <p:cNvGrpSpPr/>
          <p:nvPr/>
        </p:nvGrpSpPr>
        <p:grpSpPr>
          <a:xfrm>
            <a:off x="4734665" y="1356675"/>
            <a:ext cx="1765342" cy="3358718"/>
            <a:chOff x="4734665" y="1356675"/>
            <a:chExt cx="1765342" cy="3358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DD37DC-6650-A82D-098D-EE5BFB506D54}"/>
                </a:ext>
              </a:extLst>
            </p:cNvPr>
            <p:cNvSpPr/>
            <p:nvPr/>
          </p:nvSpPr>
          <p:spPr>
            <a:xfrm>
              <a:off x="473466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Hopsworks - My AI">
              <a:extLst>
                <a:ext uri="{FF2B5EF4-FFF2-40B4-BE49-F238E27FC236}">
                  <a16:creationId xmlns:a16="http://schemas.microsoft.com/office/drawing/2014/main" id="{210FD1E3-1EE7-B605-6829-4418B1AF2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179" y="1851959"/>
              <a:ext cx="467002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3907;p53">
              <a:extLst>
                <a:ext uri="{FF2B5EF4-FFF2-40B4-BE49-F238E27FC236}">
                  <a16:creationId xmlns:a16="http://schemas.microsoft.com/office/drawing/2014/main" id="{9482A3C8-0A5B-AC7B-8846-C498AC05194E}"/>
                </a:ext>
              </a:extLst>
            </p:cNvPr>
            <p:cNvSpPr txBox="1">
              <a:spLocks/>
            </p:cNvSpPr>
            <p:nvPr/>
          </p:nvSpPr>
          <p:spPr>
            <a:xfrm>
              <a:off x="480070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  <p:sp>
          <p:nvSpPr>
            <p:cNvPr id="31" name="Google Shape;3518;p41">
              <a:extLst>
                <a:ext uri="{FF2B5EF4-FFF2-40B4-BE49-F238E27FC236}">
                  <a16:creationId xmlns:a16="http://schemas.microsoft.com/office/drawing/2014/main" id="{56A8E3D5-558C-49A6-CBC8-BE663F3EEB24}"/>
                </a:ext>
              </a:extLst>
            </p:cNvPr>
            <p:cNvSpPr txBox="1">
              <a:spLocks/>
            </p:cNvSpPr>
            <p:nvPr/>
          </p:nvSpPr>
          <p:spPr>
            <a:xfrm>
              <a:off x="5383179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9"/>
                </a:rPr>
                <a:t>Saiba mais</a:t>
              </a:r>
              <a:endParaRPr lang="pt-BR" sz="1000" i="1" dirty="0"/>
            </a:p>
          </p:txBody>
        </p:sp>
        <p:pic>
          <p:nvPicPr>
            <p:cNvPr id="32" name="Picture 31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213B16A1-3025-15F8-A653-F266D6D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824" y="4493033"/>
              <a:ext cx="150712" cy="15071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EE7576-99F8-5990-EB8B-FD6BBF5424A2}"/>
                </a:ext>
              </a:extLst>
            </p:cNvPr>
            <p:cNvSpPr txBox="1"/>
            <p:nvPr/>
          </p:nvSpPr>
          <p:spPr>
            <a:xfrm>
              <a:off x="4735976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Assim como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também pode ser considerada uma solução de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Seu fundador, Jim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é o responsável por organizar o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 Summit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além de possuir um livro em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pré release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sobre o assunto.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0913-8FB9-4A6B-9DDD-53C2120E0659}"/>
              </a:ext>
            </a:extLst>
          </p:cNvPr>
          <p:cNvGrpSpPr/>
          <p:nvPr/>
        </p:nvGrpSpPr>
        <p:grpSpPr>
          <a:xfrm>
            <a:off x="6694764" y="1356675"/>
            <a:ext cx="1765342" cy="3358718"/>
            <a:chOff x="6694764" y="1356675"/>
            <a:chExt cx="1765342" cy="33587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2D67A4-3F7E-4AD8-D95A-251CCDBA74F2}"/>
                </a:ext>
              </a:extLst>
            </p:cNvPr>
            <p:cNvSpPr/>
            <p:nvPr/>
          </p:nvSpPr>
          <p:spPr>
            <a:xfrm>
              <a:off x="669607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8" name="Picture 10" descr="Amazon SageMaker SVG Logo | Free SVG logos &amp; icons download | SVGmix">
              <a:extLst>
                <a:ext uri="{FF2B5EF4-FFF2-40B4-BE49-F238E27FC236}">
                  <a16:creationId xmlns:a16="http://schemas.microsoft.com/office/drawing/2014/main" id="{9E28D983-924E-00E7-9B1C-5BC29D7F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72" y="1848253"/>
              <a:ext cx="452437" cy="45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F90696B-4D6E-1324-6F53-D07E8D77E50A}"/>
                </a:ext>
              </a:extLst>
            </p:cNvPr>
            <p:cNvSpPr txBox="1">
              <a:spLocks/>
            </p:cNvSpPr>
            <p:nvPr/>
          </p:nvSpPr>
          <p:spPr>
            <a:xfrm>
              <a:off x="676211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49B19A"/>
                  </a:solidFill>
                </a:rPr>
                <a:t>SAGEMAKER FS</a:t>
              </a:r>
            </a:p>
          </p:txBody>
        </p:sp>
        <p:sp>
          <p:nvSpPr>
            <p:cNvPr id="37" name="Google Shape;3518;p41">
              <a:extLst>
                <a:ext uri="{FF2B5EF4-FFF2-40B4-BE49-F238E27FC236}">
                  <a16:creationId xmlns:a16="http://schemas.microsoft.com/office/drawing/2014/main" id="{77FFF6E4-8735-CE91-D248-CA117320A854}"/>
                </a:ext>
              </a:extLst>
            </p:cNvPr>
            <p:cNvSpPr txBox="1">
              <a:spLocks/>
            </p:cNvSpPr>
            <p:nvPr/>
          </p:nvSpPr>
          <p:spPr>
            <a:xfrm>
              <a:off x="7384447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11"/>
                </a:rPr>
                <a:t>Saiba mais</a:t>
              </a:r>
              <a:endParaRPr lang="pt-BR" sz="1000" i="1" dirty="0"/>
            </a:p>
          </p:txBody>
        </p:sp>
        <p:pic>
          <p:nvPicPr>
            <p:cNvPr id="38" name="Picture 37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B916D154-D398-95C8-E313-F7A0AD30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092" y="4493033"/>
              <a:ext cx="150712" cy="15071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BD2C65-BC65-A992-8273-F5BE406BD14E}"/>
                </a:ext>
              </a:extLst>
            </p:cNvPr>
            <p:cNvSpPr txBox="1"/>
            <p:nvPr/>
          </p:nvSpPr>
          <p:spPr>
            <a:xfrm>
              <a:off x="6694764" y="2443080"/>
              <a:ext cx="176403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 Store é a solução da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trazer todos os benefícios de uma Feature Store dentro do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ecossistema do </a:t>
              </a:r>
              <a:r>
                <a:rPr lang="pt-BR" sz="1000" i="1" dirty="0" err="1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Por natureza, utiliza a infraestrutura e os serviços da própria AWS para acelerar a entrega de modelos de ML.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implementar uma Feature Store na dinâmica do Data </a:t>
            </a:r>
            <a:r>
              <a:rPr lang="pt-BR" dirty="0" err="1"/>
              <a:t>Mesh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 E DATA MESH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407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101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básico sobre a arquitetura do Data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Mesh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diagram of a data mesh architecture&#10;&#10;Description automatically generated">
            <a:extLst>
              <a:ext uri="{FF2B5EF4-FFF2-40B4-BE49-F238E27FC236}">
                <a16:creationId xmlns:a16="http://schemas.microsoft.com/office/drawing/2014/main" id="{6DAD3805-215D-6251-9386-4AE22C5A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1" y="543744"/>
            <a:ext cx="6916138" cy="4421183"/>
          </a:xfrm>
          <a:prstGeom prst="rect">
            <a:avLst/>
          </a:prstGeom>
        </p:spPr>
      </p:pic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5CC64632-FC12-DC31-82C7-EE216419C4F2}"/>
              </a:ext>
            </a:extLst>
          </p:cNvPr>
          <p:cNvSpPr txBox="1">
            <a:spLocks/>
          </p:cNvSpPr>
          <p:nvPr/>
        </p:nvSpPr>
        <p:spPr>
          <a:xfrm>
            <a:off x="8291187" y="4653958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4"/>
              </a:rPr>
              <a:t>Saiba mais</a:t>
            </a:r>
            <a:endParaRPr lang="pt-BR" sz="1000" i="1" dirty="0"/>
          </a:p>
        </p:txBody>
      </p:sp>
      <p:pic>
        <p:nvPicPr>
          <p:cNvPr id="9" name="Picture 8" descr="A grey arrow in a square&#10;&#10;Description automatically generated">
            <a:extLst>
              <a:ext uri="{FF2B5EF4-FFF2-40B4-BE49-F238E27FC236}">
                <a16:creationId xmlns:a16="http://schemas.microsoft.com/office/drawing/2014/main" id="{D1CDA931-8D55-38B1-92A4-E23319AB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07" y="4742567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64DF87-598A-5687-E8A6-CA68B6DEBD38}"/>
              </a:ext>
            </a:extLst>
          </p:cNvPr>
          <p:cNvCxnSpPr>
            <a:cxnSpLocks/>
            <a:endCxn id="2053" idx="1"/>
          </p:cNvCxnSpPr>
          <p:nvPr/>
        </p:nvCxnSpPr>
        <p:spPr>
          <a:xfrm flipV="1">
            <a:off x="2599684" y="3892118"/>
            <a:ext cx="12315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35D9D-A9E3-AA0E-47FD-AACFD4E15C02}"/>
              </a:ext>
            </a:extLst>
          </p:cNvPr>
          <p:cNvCxnSpPr>
            <a:cxnSpLocks/>
          </p:cNvCxnSpPr>
          <p:nvPr/>
        </p:nvCxnSpPr>
        <p:spPr>
          <a:xfrm flipV="1">
            <a:off x="2608494" y="1214347"/>
            <a:ext cx="12330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2400C3ED-05C4-876E-3FEA-9147B4B8D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8955" y="2088965"/>
            <a:ext cx="8599" cy="190692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AB403466-0927-929B-B459-2DDF85355A3D}"/>
              </a:ext>
            </a:extLst>
          </p:cNvPr>
          <p:cNvCxnSpPr>
            <a:cxnSpLocks/>
            <a:stCxn id="29" idx="4"/>
            <a:endCxn id="2074" idx="0"/>
          </p:cNvCxnSpPr>
          <p:nvPr/>
        </p:nvCxnSpPr>
        <p:spPr>
          <a:xfrm flipH="1">
            <a:off x="937524" y="1754860"/>
            <a:ext cx="6436" cy="175473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C6B10C-1827-D503-7544-5A4517D3EECB}"/>
              </a:ext>
            </a:extLst>
          </p:cNvPr>
          <p:cNvCxnSpPr>
            <a:cxnSpLocks/>
          </p:cNvCxnSpPr>
          <p:nvPr/>
        </p:nvCxnSpPr>
        <p:spPr>
          <a:xfrm flipH="1">
            <a:off x="5425553" y="2423529"/>
            <a:ext cx="106503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C2957-7E94-CA3A-1925-9AF4A060F0C8}"/>
              </a:ext>
            </a:extLst>
          </p:cNvPr>
          <p:cNvGrpSpPr/>
          <p:nvPr/>
        </p:nvGrpSpPr>
        <p:grpSpPr>
          <a:xfrm>
            <a:off x="3859447" y="805311"/>
            <a:ext cx="1577430" cy="714095"/>
            <a:chOff x="3859447" y="805311"/>
            <a:chExt cx="1577430" cy="7140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0A77E-1415-65F4-0D5E-D8DC37BBC229}"/>
                </a:ext>
              </a:extLst>
            </p:cNvPr>
            <p:cNvSpPr/>
            <p:nvPr/>
          </p:nvSpPr>
          <p:spPr>
            <a:xfrm>
              <a:off x="3859447" y="805311"/>
              <a:ext cx="1577430" cy="714095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7A26E9-C3B4-B1F4-1BB8-FDCE7827C288}"/>
                </a:ext>
              </a:extLst>
            </p:cNvPr>
            <p:cNvSpPr/>
            <p:nvPr/>
          </p:nvSpPr>
          <p:spPr>
            <a:xfrm>
              <a:off x="3914738" y="862015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B6596-09A3-4845-DEDC-27CEF4B05EA4}"/>
                </a:ext>
              </a:extLst>
            </p:cNvPr>
            <p:cNvSpPr txBox="1"/>
            <p:nvPr/>
          </p:nvSpPr>
          <p:spPr>
            <a:xfrm>
              <a:off x="3917573" y="1176858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pic>
          <p:nvPicPr>
            <p:cNvPr id="22" name="Picture 21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E92A89A4-D02D-F655-938F-04A47383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774" y="904343"/>
              <a:ext cx="258775" cy="258775"/>
            </a:xfrm>
            <a:prstGeom prst="rect">
              <a:avLst/>
            </a:prstGeom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E6E071D7-BED6-BB54-C42F-1A1D962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74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9EF751-193C-136B-EBE3-74D3BD79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20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8A31C9E-4208-6A30-DBCC-913249C6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27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2D2CD41-EC98-F1FC-83DF-9CA106C3BEA6}"/>
              </a:ext>
            </a:extLst>
          </p:cNvPr>
          <p:cNvGrpSpPr/>
          <p:nvPr/>
        </p:nvGrpSpPr>
        <p:grpSpPr>
          <a:xfrm>
            <a:off x="559969" y="805311"/>
            <a:ext cx="2284996" cy="3855214"/>
            <a:chOff x="559969" y="805311"/>
            <a:chExt cx="2284996" cy="38552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F7D90-FDBE-8630-1E3B-3BD3AFAB0A08}"/>
                </a:ext>
              </a:extLst>
            </p:cNvPr>
            <p:cNvSpPr/>
            <p:nvPr/>
          </p:nvSpPr>
          <p:spPr>
            <a:xfrm>
              <a:off x="559969" y="805311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9AA2CD-F1C5-8D0C-C42C-85A4D4E6165D}"/>
                </a:ext>
              </a:extLst>
            </p:cNvPr>
            <p:cNvSpPr/>
            <p:nvPr/>
          </p:nvSpPr>
          <p:spPr>
            <a:xfrm>
              <a:off x="644913" y="88276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1376E2-E3A5-0D2C-AF9F-316C1FBD0EF6}"/>
                </a:ext>
              </a:extLst>
            </p:cNvPr>
            <p:cNvSpPr/>
            <p:nvPr/>
          </p:nvSpPr>
          <p:spPr>
            <a:xfrm>
              <a:off x="729857" y="96021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Google Shape;3441;p36">
              <a:extLst>
                <a:ext uri="{FF2B5EF4-FFF2-40B4-BE49-F238E27FC236}">
                  <a16:creationId xmlns:a16="http://schemas.microsoft.com/office/drawing/2014/main" id="{8D6C4D21-73AA-1660-E85F-E29D033B8553}"/>
                </a:ext>
              </a:extLst>
            </p:cNvPr>
            <p:cNvSpPr txBox="1">
              <a:spLocks/>
            </p:cNvSpPr>
            <p:nvPr/>
          </p:nvSpPr>
          <p:spPr>
            <a:xfrm>
              <a:off x="1064818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PRODUCERS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52F2736-FD4F-B976-8A86-AB87A0D1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24" y="1593831"/>
            <a:ext cx="283403" cy="283403"/>
          </a:xfrm>
          <a:prstGeom prst="rect">
            <a:avLst/>
          </a:prstGeom>
        </p:spPr>
      </p:pic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DAF39970-FBFA-DBBF-205C-C83B9A27A9B2}"/>
              </a:ext>
            </a:extLst>
          </p:cNvPr>
          <p:cNvSpPr/>
          <p:nvPr/>
        </p:nvSpPr>
        <p:spPr>
          <a:xfrm>
            <a:off x="3854931" y="2199740"/>
            <a:ext cx="1577430" cy="714278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F9A5EEFB-2456-EBE2-AE1A-C803AE85DD29}"/>
              </a:ext>
            </a:extLst>
          </p:cNvPr>
          <p:cNvSpPr/>
          <p:nvPr/>
        </p:nvSpPr>
        <p:spPr>
          <a:xfrm>
            <a:off x="3910222" y="225644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FF2E63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A2A3876A-8620-2C1C-0A88-C60D53644147}"/>
              </a:ext>
            </a:extLst>
          </p:cNvPr>
          <p:cNvSpPr txBox="1"/>
          <p:nvPr/>
        </p:nvSpPr>
        <p:spPr>
          <a:xfrm>
            <a:off x="3913057" y="2571287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65A9FEA0-DC22-1491-FA16-D7F72E4C1E71}"/>
              </a:ext>
            </a:extLst>
          </p:cNvPr>
          <p:cNvSpPr/>
          <p:nvPr/>
        </p:nvSpPr>
        <p:spPr>
          <a:xfrm>
            <a:off x="3831258" y="3535070"/>
            <a:ext cx="1577430" cy="714095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D875CB55-55AB-B2C4-FC39-48065665396B}"/>
              </a:ext>
            </a:extLst>
          </p:cNvPr>
          <p:cNvSpPr/>
          <p:nvPr/>
        </p:nvSpPr>
        <p:spPr>
          <a:xfrm>
            <a:off x="3886549" y="359177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7B66FF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C37DB61-C383-950E-4F2F-C7255D3935F7}"/>
              </a:ext>
            </a:extLst>
          </p:cNvPr>
          <p:cNvSpPr txBox="1"/>
          <p:nvPr/>
        </p:nvSpPr>
        <p:spPr>
          <a:xfrm>
            <a:off x="3846498" y="3906617"/>
            <a:ext cx="1557362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7B66FF"/>
                </a:solidFill>
              </a:rPr>
              <a:t>INFERENCE PIPELINE</a:t>
            </a:r>
          </a:p>
        </p:txBody>
      </p:sp>
      <p:pic>
        <p:nvPicPr>
          <p:cNvPr id="2061" name="Picture 2060" descr="A purple object with stars&#10;&#10;Description automatically generated">
            <a:extLst>
              <a:ext uri="{FF2B5EF4-FFF2-40B4-BE49-F238E27FC236}">
                <a16:creationId xmlns:a16="http://schemas.microsoft.com/office/drawing/2014/main" id="{036E207E-4CCF-BD5C-C76C-EAB5C7704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373" y="3619596"/>
            <a:ext cx="259200" cy="259200"/>
          </a:xfrm>
          <a:prstGeom prst="rect">
            <a:avLst/>
          </a:prstGeom>
        </p:spPr>
      </p:pic>
      <p:pic>
        <p:nvPicPr>
          <p:cNvPr id="2063" name="Picture 2062" descr="A pink hat on a black background&#10;&#10;Description automatically generated">
            <a:extLst>
              <a:ext uri="{FF2B5EF4-FFF2-40B4-BE49-F238E27FC236}">
                <a16:creationId xmlns:a16="http://schemas.microsoft.com/office/drawing/2014/main" id="{8F2595A3-C4FE-34E1-27C3-D6F7E204F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046" y="2293350"/>
            <a:ext cx="259200" cy="259200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F1E61DAE-D657-FB39-26AA-37BDD003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4" y="29449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8691386B-6637-5F4F-442E-8B8FEB7CB473}"/>
              </a:ext>
            </a:extLst>
          </p:cNvPr>
          <p:cNvGrpSpPr/>
          <p:nvPr/>
        </p:nvGrpSpPr>
        <p:grpSpPr>
          <a:xfrm>
            <a:off x="3854931" y="1591458"/>
            <a:ext cx="286211" cy="282730"/>
            <a:chOff x="2508852" y="1764902"/>
            <a:chExt cx="286211" cy="282730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F1BAD40E-D88C-EA63-18B8-6EAD73B9BD82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1" name="Picture 2070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AA802C84-B84C-1932-B137-2380141F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A1CE907-D33A-9157-CF0E-9CCB11A7E586}"/>
              </a:ext>
            </a:extLst>
          </p:cNvPr>
          <p:cNvGrpSpPr/>
          <p:nvPr/>
        </p:nvGrpSpPr>
        <p:grpSpPr>
          <a:xfrm>
            <a:off x="4340531" y="2983121"/>
            <a:ext cx="286211" cy="282730"/>
            <a:chOff x="2508852" y="1764902"/>
            <a:chExt cx="286211" cy="282730"/>
          </a:xfrm>
        </p:grpSpPr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FCDBA023-9F2A-343A-7560-F6BA40E3C82F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9" name="Picture 2078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838E0493-35B2-4FF6-0F9F-400B8A57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2" name="Picture 34">
            <a:extLst>
              <a:ext uri="{FF2B5EF4-FFF2-40B4-BE49-F238E27FC236}">
                <a16:creationId xmlns:a16="http://schemas.microsoft.com/office/drawing/2014/main" id="{BC9D071F-CDE7-9950-2406-B0D31153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12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67D9CF8C-E485-4A15-B8F3-2BEDE1A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63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28">
            <a:extLst>
              <a:ext uri="{FF2B5EF4-FFF2-40B4-BE49-F238E27FC236}">
                <a16:creationId xmlns:a16="http://schemas.microsoft.com/office/drawing/2014/main" id="{540B6A3F-EFCC-5A51-AFF4-6A4DF559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25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7792E07-AE76-E536-649E-531D39C72ADD}"/>
              </a:ext>
            </a:extLst>
          </p:cNvPr>
          <p:cNvGrpSpPr/>
          <p:nvPr/>
        </p:nvGrpSpPr>
        <p:grpSpPr>
          <a:xfrm>
            <a:off x="3838590" y="4313012"/>
            <a:ext cx="286211" cy="282730"/>
            <a:chOff x="2508852" y="1764902"/>
            <a:chExt cx="286211" cy="282730"/>
          </a:xfrm>
        </p:grpSpPr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12CB4D8-2369-0D97-7F87-C85B2D60BF5C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88" name="Picture 2087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784A4FC5-B78B-FEA1-8149-E49D5E7C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9" name="Picture 40">
            <a:extLst>
              <a:ext uri="{FF2B5EF4-FFF2-40B4-BE49-F238E27FC236}">
                <a16:creationId xmlns:a16="http://schemas.microsoft.com/office/drawing/2014/main" id="{C084C987-E63D-12A8-2BE0-66CF69A5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26" y="42801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50EB3-8C7B-DC17-A084-86213778512E}"/>
              </a:ext>
            </a:extLst>
          </p:cNvPr>
          <p:cNvGrpSpPr/>
          <p:nvPr/>
        </p:nvGrpSpPr>
        <p:grpSpPr>
          <a:xfrm>
            <a:off x="3177394" y="805311"/>
            <a:ext cx="420516" cy="3845556"/>
            <a:chOff x="3177394" y="805311"/>
            <a:chExt cx="420516" cy="3845556"/>
          </a:xfrm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AEFF5C08-622B-F786-E74B-74B73DD03653}"/>
                </a:ext>
              </a:extLst>
            </p:cNvPr>
            <p:cNvSpPr/>
            <p:nvPr/>
          </p:nvSpPr>
          <p:spPr>
            <a:xfrm>
              <a:off x="3177394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9" name="Google Shape;3441;p36">
              <a:extLst>
                <a:ext uri="{FF2B5EF4-FFF2-40B4-BE49-F238E27FC236}">
                  <a16:creationId xmlns:a16="http://schemas.microsoft.com/office/drawing/2014/main" id="{11BE2960-71D0-2809-1E6F-259AF77A9217}"/>
                </a:ext>
              </a:extLst>
            </p:cNvPr>
            <p:cNvSpPr txBox="1">
              <a:spLocks/>
            </p:cNvSpPr>
            <p:nvPr/>
          </p:nvSpPr>
          <p:spPr>
            <a:xfrm>
              <a:off x="3244162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PLATFORM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4AAE7B0B-92DC-0C9A-8758-E4282A7E461C}"/>
                </a:ext>
              </a:extLst>
            </p:cNvPr>
            <p:cNvGrpSpPr/>
            <p:nvPr/>
          </p:nvGrpSpPr>
          <p:grpSpPr>
            <a:xfrm>
              <a:off x="3250311" y="874020"/>
              <a:ext cx="286211" cy="282730"/>
              <a:chOff x="2508852" y="1764902"/>
              <a:chExt cx="286211" cy="282730"/>
            </a:xfrm>
          </p:grpSpPr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679B609D-8C78-1F1E-D495-E0EBAB9BF186}"/>
                  </a:ext>
                </a:extLst>
              </p:cNvPr>
              <p:cNvSpPr/>
              <p:nvPr/>
            </p:nvSpPr>
            <p:spPr>
              <a:xfrm>
                <a:off x="2508852" y="1764902"/>
                <a:ext cx="286211" cy="282730"/>
              </a:xfrm>
              <a:prstGeom prst="rect">
                <a:avLst/>
              </a:prstGeom>
              <a:solidFill>
                <a:srgbClr val="232F3E"/>
              </a:solidFill>
              <a:ln w="3175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15" name="Picture 2114" descr="A black cat silhouette in a circle&#10;&#10;Description automatically generated">
                <a:extLst>
                  <a:ext uri="{FF2B5EF4-FFF2-40B4-BE49-F238E27FC236}">
                    <a16:creationId xmlns:a16="http://schemas.microsoft.com/office/drawing/2014/main" id="{A69D72C2-133B-BD87-3458-AAD89494A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8419" y="1804807"/>
                <a:ext cx="201884" cy="201884"/>
              </a:xfrm>
              <a:prstGeom prst="rect">
                <a:avLst/>
              </a:prstGeom>
            </p:spPr>
          </p:pic>
        </p:grpSp>
        <p:sp>
          <p:nvSpPr>
            <p:cNvPr id="2118" name="Rectangle 2117">
              <a:extLst>
                <a:ext uri="{FF2B5EF4-FFF2-40B4-BE49-F238E27FC236}">
                  <a16:creationId xmlns:a16="http://schemas.microsoft.com/office/drawing/2014/main" id="{32C03378-788E-D9E9-EF06-B4D4518B690E}"/>
                </a:ext>
              </a:extLst>
            </p:cNvPr>
            <p:cNvSpPr/>
            <p:nvPr/>
          </p:nvSpPr>
          <p:spPr>
            <a:xfrm>
              <a:off x="3244295" y="427838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121" name="Picture 44" descr="terraform&quot; Icon - Download for free – Iconduck">
              <a:extLst>
                <a:ext uri="{FF2B5EF4-FFF2-40B4-BE49-F238E27FC236}">
                  <a16:creationId xmlns:a16="http://schemas.microsoft.com/office/drawing/2014/main" id="{2F463EBE-E28C-3EEE-2653-B37C38595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2" y="4328352"/>
              <a:ext cx="177476" cy="20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30664E-8E1D-719E-1BE6-32F1A3F772FB}"/>
              </a:ext>
            </a:extLst>
          </p:cNvPr>
          <p:cNvGrpSpPr/>
          <p:nvPr/>
        </p:nvGrpSpPr>
        <p:grpSpPr>
          <a:xfrm>
            <a:off x="5742928" y="805311"/>
            <a:ext cx="420516" cy="3845556"/>
            <a:chOff x="5742928" y="805311"/>
            <a:chExt cx="420516" cy="3845556"/>
          </a:xfrm>
        </p:grpSpPr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441D756C-EF4A-F2E5-1126-3E3E1D99910B}"/>
                </a:ext>
              </a:extLst>
            </p:cNvPr>
            <p:cNvSpPr/>
            <p:nvPr/>
          </p:nvSpPr>
          <p:spPr>
            <a:xfrm>
              <a:off x="5742928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95" name="Group 2094">
              <a:extLst>
                <a:ext uri="{FF2B5EF4-FFF2-40B4-BE49-F238E27FC236}">
                  <a16:creationId xmlns:a16="http://schemas.microsoft.com/office/drawing/2014/main" id="{32785A0B-DF21-C793-8923-921DBB492924}"/>
                </a:ext>
              </a:extLst>
            </p:cNvPr>
            <p:cNvGrpSpPr/>
            <p:nvPr/>
          </p:nvGrpSpPr>
          <p:grpSpPr>
            <a:xfrm>
              <a:off x="5768218" y="4255748"/>
              <a:ext cx="360000" cy="360000"/>
              <a:chOff x="2752598" y="2135524"/>
              <a:chExt cx="540000" cy="540000"/>
            </a:xfrm>
          </p:grpSpPr>
          <p:pic>
            <p:nvPicPr>
              <p:cNvPr id="2096" name="Picture 18">
                <a:extLst>
                  <a:ext uri="{FF2B5EF4-FFF2-40B4-BE49-F238E27FC236}">
                    <a16:creationId xmlns:a16="http://schemas.microsoft.com/office/drawing/2014/main" id="{05F8D019-B5E4-ACCA-EE44-0900556F4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98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CADF66CD-B427-56FD-EAAF-1F0491B79ABF}"/>
                  </a:ext>
                </a:extLst>
              </p:cNvPr>
              <p:cNvSpPr/>
              <p:nvPr/>
            </p:nvSpPr>
            <p:spPr>
              <a:xfrm>
                <a:off x="2808822" y="2195514"/>
                <a:ext cx="426245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101" name="Google Shape;3441;p36">
              <a:extLst>
                <a:ext uri="{FF2B5EF4-FFF2-40B4-BE49-F238E27FC236}">
                  <a16:creationId xmlns:a16="http://schemas.microsoft.com/office/drawing/2014/main" id="{257CD658-7B11-F582-03B4-45295CF9B506}"/>
                </a:ext>
              </a:extLst>
            </p:cNvPr>
            <p:cNvSpPr txBox="1">
              <a:spLocks/>
            </p:cNvSpPr>
            <p:nvPr/>
          </p:nvSpPr>
          <p:spPr>
            <a:xfrm>
              <a:off x="5809696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GOVERNANCE</a:t>
              </a:r>
            </a:p>
          </p:txBody>
        </p:sp>
        <p:pic>
          <p:nvPicPr>
            <p:cNvPr id="2" name="Picture 20" descr="Atlan">
              <a:extLst>
                <a:ext uri="{FF2B5EF4-FFF2-40B4-BE49-F238E27FC236}">
                  <a16:creationId xmlns:a16="http://schemas.microsoft.com/office/drawing/2014/main" id="{2EC72FA1-60A0-9C6E-C106-D663B3AF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07" y="953297"/>
              <a:ext cx="330730" cy="1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29D08-6949-F672-A8B0-786F554AA8E2}"/>
              </a:ext>
            </a:extLst>
          </p:cNvPr>
          <p:cNvCxnSpPr>
            <a:cxnSpLocks/>
          </p:cNvCxnSpPr>
          <p:nvPr/>
        </p:nvCxnSpPr>
        <p:spPr>
          <a:xfrm>
            <a:off x="5444706" y="1214347"/>
            <a:ext cx="29822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37A8F-105D-EF19-FCDE-5BB070C123E1}"/>
              </a:ext>
            </a:extLst>
          </p:cNvPr>
          <p:cNvCxnSpPr>
            <a:cxnSpLocks/>
          </p:cNvCxnSpPr>
          <p:nvPr/>
        </p:nvCxnSpPr>
        <p:spPr>
          <a:xfrm flipH="1">
            <a:off x="6163444" y="1214347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AD57EC-30C7-27D5-9E79-D227A6EA54A7}"/>
              </a:ext>
            </a:extLst>
          </p:cNvPr>
          <p:cNvGrpSpPr/>
          <p:nvPr/>
        </p:nvGrpSpPr>
        <p:grpSpPr>
          <a:xfrm>
            <a:off x="6512146" y="799269"/>
            <a:ext cx="2284996" cy="3855214"/>
            <a:chOff x="6512146" y="799269"/>
            <a:chExt cx="2284996" cy="385521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0FC5592-D959-B5E1-36B8-D1E925DEC827}"/>
                </a:ext>
              </a:extLst>
            </p:cNvPr>
            <p:cNvSpPr/>
            <p:nvPr/>
          </p:nvSpPr>
          <p:spPr>
            <a:xfrm>
              <a:off x="6512146" y="799269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E92D2B7-6F55-2320-886F-8D49C2908B5C}"/>
                </a:ext>
              </a:extLst>
            </p:cNvPr>
            <p:cNvSpPr/>
            <p:nvPr/>
          </p:nvSpPr>
          <p:spPr>
            <a:xfrm>
              <a:off x="6597090" y="87671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FD97874-E837-4722-868E-A3F77AA2A685}"/>
                </a:ext>
              </a:extLst>
            </p:cNvPr>
            <p:cNvSpPr/>
            <p:nvPr/>
          </p:nvSpPr>
          <p:spPr>
            <a:xfrm>
              <a:off x="6682034" y="95416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Google Shape;3441;p36">
              <a:extLst>
                <a:ext uri="{FF2B5EF4-FFF2-40B4-BE49-F238E27FC236}">
                  <a16:creationId xmlns:a16="http://schemas.microsoft.com/office/drawing/2014/main" id="{62B47B5F-2A00-F3A9-CD2E-D182344E1EFC}"/>
                </a:ext>
              </a:extLst>
            </p:cNvPr>
            <p:cNvSpPr txBox="1">
              <a:spLocks/>
            </p:cNvSpPr>
            <p:nvPr/>
          </p:nvSpPr>
          <p:spPr>
            <a:xfrm>
              <a:off x="7021259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CONSUMERS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B596D-D4D1-0E6B-E8B2-11ED42ED8E56}"/>
              </a:ext>
            </a:extLst>
          </p:cNvPr>
          <p:cNvGrpSpPr/>
          <p:nvPr/>
        </p:nvGrpSpPr>
        <p:grpSpPr>
          <a:xfrm>
            <a:off x="6706165" y="1615136"/>
            <a:ext cx="2024974" cy="581580"/>
            <a:chOff x="6706165" y="1615136"/>
            <a:chExt cx="2024974" cy="5815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A0BFFD-0DA6-53FA-B79B-785A39705DE1}"/>
                </a:ext>
              </a:extLst>
            </p:cNvPr>
            <p:cNvGrpSpPr/>
            <p:nvPr/>
          </p:nvGrpSpPr>
          <p:grpSpPr>
            <a:xfrm>
              <a:off x="6706165" y="1758733"/>
              <a:ext cx="373531" cy="266158"/>
              <a:chOff x="748603" y="1639801"/>
              <a:chExt cx="373531" cy="26615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149C86-38CD-7DFF-1BBB-F11D93954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Google Shape;3441;p36">
                <a:extLst>
                  <a:ext uri="{FF2B5EF4-FFF2-40B4-BE49-F238E27FC236}">
                    <a16:creationId xmlns:a16="http://schemas.microsoft.com/office/drawing/2014/main" id="{1A5110B5-9A38-A041-08C0-3AC5F8C6A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2</a:t>
                </a:r>
              </a:p>
            </p:txBody>
          </p:sp>
        </p:grpSp>
        <p:sp>
          <p:nvSpPr>
            <p:cNvPr id="53" name="Google Shape;3528;p42">
              <a:extLst>
                <a:ext uri="{FF2B5EF4-FFF2-40B4-BE49-F238E27FC236}">
                  <a16:creationId xmlns:a16="http://schemas.microsoft.com/office/drawing/2014/main" id="{5DF35978-9E60-C527-DF12-A072C581C7F2}"/>
                </a:ext>
              </a:extLst>
            </p:cNvPr>
            <p:cNvSpPr txBox="1"/>
            <p:nvPr/>
          </p:nvSpPr>
          <p:spPr>
            <a:xfrm>
              <a:off x="6991984" y="161513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obtém uma pipeline padronizada para treinar modelos de Machine Learning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DCF28E-2C8A-23AB-03B5-7FA780E289AB}"/>
              </a:ext>
            </a:extLst>
          </p:cNvPr>
          <p:cNvGrpSpPr/>
          <p:nvPr/>
        </p:nvGrpSpPr>
        <p:grpSpPr>
          <a:xfrm>
            <a:off x="6706165" y="2173734"/>
            <a:ext cx="2028277" cy="581580"/>
            <a:chOff x="6706165" y="2173734"/>
            <a:chExt cx="2028277" cy="5815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BDA0FD-EEDA-1BE8-A00A-921477A4CABA}"/>
                </a:ext>
              </a:extLst>
            </p:cNvPr>
            <p:cNvGrpSpPr/>
            <p:nvPr/>
          </p:nvGrpSpPr>
          <p:grpSpPr>
            <a:xfrm>
              <a:off x="6706165" y="2317331"/>
              <a:ext cx="373531" cy="266158"/>
              <a:chOff x="748603" y="1639801"/>
              <a:chExt cx="373531" cy="26615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1CD07E9-44C1-D189-570E-97A2F04042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Google Shape;3441;p36">
                <a:extLst>
                  <a:ext uri="{FF2B5EF4-FFF2-40B4-BE49-F238E27FC236}">
                    <a16:creationId xmlns:a16="http://schemas.microsoft.com/office/drawing/2014/main" id="{7AB28AED-0778-B61E-F0D9-B0DA3A29B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3</a:t>
                </a:r>
              </a:p>
            </p:txBody>
          </p:sp>
        </p:grpSp>
        <p:sp>
          <p:nvSpPr>
            <p:cNvPr id="57" name="Google Shape;3528;p42">
              <a:extLst>
                <a:ext uri="{FF2B5EF4-FFF2-40B4-BE49-F238E27FC236}">
                  <a16:creationId xmlns:a16="http://schemas.microsoft.com/office/drawing/2014/main" id="{34A13EC4-4849-10ED-D258-644B1F7A469E}"/>
                </a:ext>
              </a:extLst>
            </p:cNvPr>
            <p:cNvSpPr txBox="1"/>
            <p:nvPr/>
          </p:nvSpPr>
          <p:spPr>
            <a:xfrm>
              <a:off x="6995287" y="217373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consomem tabelas de features democratizadas pelos domínios de dados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862AC-F083-E176-542F-8F0B843AD61F}"/>
              </a:ext>
            </a:extLst>
          </p:cNvPr>
          <p:cNvGrpSpPr/>
          <p:nvPr/>
        </p:nvGrpSpPr>
        <p:grpSpPr>
          <a:xfrm>
            <a:off x="751070" y="2800011"/>
            <a:ext cx="2030604" cy="581580"/>
            <a:chOff x="751070" y="2747546"/>
            <a:chExt cx="2030604" cy="5815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130337-0AF7-9C2C-7374-7ADA0537F928}"/>
                </a:ext>
              </a:extLst>
            </p:cNvPr>
            <p:cNvGrpSpPr/>
            <p:nvPr/>
          </p:nvGrpSpPr>
          <p:grpSpPr>
            <a:xfrm>
              <a:off x="751070" y="2891143"/>
              <a:ext cx="373531" cy="266158"/>
              <a:chOff x="748603" y="1639801"/>
              <a:chExt cx="373531" cy="26615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FBBDBB-8A25-77C4-1F06-ED0F2B1F5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Google Shape;3441;p36">
                <a:extLst>
                  <a:ext uri="{FF2B5EF4-FFF2-40B4-BE49-F238E27FC236}">
                    <a16:creationId xmlns:a16="http://schemas.microsoft.com/office/drawing/2014/main" id="{2A9CA821-8817-6D66-D9B8-15479C08A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5</a:t>
                </a:r>
              </a:p>
            </p:txBody>
          </p:sp>
        </p:grpSp>
        <p:sp>
          <p:nvSpPr>
            <p:cNvPr id="2051" name="Google Shape;3528;p42">
              <a:extLst>
                <a:ext uri="{FF2B5EF4-FFF2-40B4-BE49-F238E27FC236}">
                  <a16:creationId xmlns:a16="http://schemas.microsoft.com/office/drawing/2014/main" id="{D498BCF4-A1D8-3207-8F05-895B62491B1B}"/>
                </a:ext>
              </a:extLst>
            </p:cNvPr>
            <p:cNvSpPr txBox="1"/>
            <p:nvPr/>
          </p:nvSpPr>
          <p:spPr>
            <a:xfrm>
              <a:off x="1042519" y="274754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de ML obtém uma pipeline padronizada para implantar modelos de Machine Learning 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73C95E91-1473-A2FC-59F9-68DC86D10682}"/>
              </a:ext>
            </a:extLst>
          </p:cNvPr>
          <p:cNvCxnSpPr>
            <a:cxnSpLocks/>
          </p:cNvCxnSpPr>
          <p:nvPr/>
        </p:nvCxnSpPr>
        <p:spPr>
          <a:xfrm>
            <a:off x="5425553" y="3906617"/>
            <a:ext cx="31737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5D1DED58-94C9-04DA-BC38-67499B64B6FF}"/>
              </a:ext>
            </a:extLst>
          </p:cNvPr>
          <p:cNvCxnSpPr>
            <a:cxnSpLocks/>
            <a:endCxn id="2094" idx="1"/>
          </p:cNvCxnSpPr>
          <p:nvPr/>
        </p:nvCxnSpPr>
        <p:spPr>
          <a:xfrm>
            <a:off x="5452326" y="2671763"/>
            <a:ext cx="29060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B3D867-523C-95A7-C459-76E2DD399319}"/>
              </a:ext>
            </a:extLst>
          </p:cNvPr>
          <p:cNvGrpSpPr/>
          <p:nvPr/>
        </p:nvGrpSpPr>
        <p:grpSpPr>
          <a:xfrm>
            <a:off x="6706165" y="2721289"/>
            <a:ext cx="2031580" cy="581580"/>
            <a:chOff x="6706165" y="2721289"/>
            <a:chExt cx="2031580" cy="581580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4EE6FA1C-04DB-6E95-8AF0-BFC0FE6E32CC}"/>
                </a:ext>
              </a:extLst>
            </p:cNvPr>
            <p:cNvGrpSpPr/>
            <p:nvPr/>
          </p:nvGrpSpPr>
          <p:grpSpPr>
            <a:xfrm>
              <a:off x="6706165" y="2864886"/>
              <a:ext cx="373531" cy="266158"/>
              <a:chOff x="748603" y="1639801"/>
              <a:chExt cx="373531" cy="266158"/>
            </a:xfrm>
          </p:grpSpPr>
          <p:sp>
            <p:nvSpPr>
              <p:cNvPr id="2065" name="Oval 2064">
                <a:extLst>
                  <a:ext uri="{FF2B5EF4-FFF2-40B4-BE49-F238E27FC236}">
                    <a16:creationId xmlns:a16="http://schemas.microsoft.com/office/drawing/2014/main" id="{BBFA6EFF-734E-FAD7-D63D-8B77B798EE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2" name="Google Shape;3441;p36">
                <a:extLst>
                  <a:ext uri="{FF2B5EF4-FFF2-40B4-BE49-F238E27FC236}">
                    <a16:creationId xmlns:a16="http://schemas.microsoft.com/office/drawing/2014/main" id="{3398D21E-8472-1394-16F8-95E1739C8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4</a:t>
                </a:r>
              </a:p>
            </p:txBody>
          </p:sp>
        </p:grpSp>
        <p:sp>
          <p:nvSpPr>
            <p:cNvPr id="2067" name="Google Shape;3528;p42">
              <a:extLst>
                <a:ext uri="{FF2B5EF4-FFF2-40B4-BE49-F238E27FC236}">
                  <a16:creationId xmlns:a16="http://schemas.microsoft.com/office/drawing/2014/main" id="{4536024D-CAE6-8CA0-24B2-6D4D77BCC321}"/>
                </a:ext>
              </a:extLst>
            </p:cNvPr>
            <p:cNvSpPr txBox="1"/>
            <p:nvPr/>
          </p:nvSpPr>
          <p:spPr>
            <a:xfrm>
              <a:off x="6998590" y="2721289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Modelos treinados e validados são catalogados e democratizados em solução SaaS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286F03-0232-4E0B-1597-A66FB5498E5F}"/>
              </a:ext>
            </a:extLst>
          </p:cNvPr>
          <p:cNvGrpSpPr/>
          <p:nvPr/>
        </p:nvGrpSpPr>
        <p:grpSpPr>
          <a:xfrm>
            <a:off x="751070" y="3366002"/>
            <a:ext cx="2042592" cy="581580"/>
            <a:chOff x="751070" y="3313537"/>
            <a:chExt cx="2042592" cy="581580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F0DE4D4E-64FC-C6D5-B0DB-03B187DF38CB}"/>
                </a:ext>
              </a:extLst>
            </p:cNvPr>
            <p:cNvGrpSpPr/>
            <p:nvPr/>
          </p:nvGrpSpPr>
          <p:grpSpPr>
            <a:xfrm>
              <a:off x="751070" y="3457134"/>
              <a:ext cx="373531" cy="266158"/>
              <a:chOff x="748603" y="1639801"/>
              <a:chExt cx="373531" cy="266158"/>
            </a:xfrm>
          </p:grpSpPr>
          <p:sp>
            <p:nvSpPr>
              <p:cNvPr id="2074" name="Oval 2073">
                <a:extLst>
                  <a:ext uri="{FF2B5EF4-FFF2-40B4-BE49-F238E27FC236}">
                    <a16:creationId xmlns:a16="http://schemas.microsoft.com/office/drawing/2014/main" id="{1A464284-D763-4B30-A802-11096DCF71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72" name="Google Shape;3441;p36">
                <a:extLst>
                  <a:ext uri="{FF2B5EF4-FFF2-40B4-BE49-F238E27FC236}">
                    <a16:creationId xmlns:a16="http://schemas.microsoft.com/office/drawing/2014/main" id="{CBB2FA9E-B332-3816-A398-23769E3D0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6</a:t>
                </a:r>
              </a:p>
            </p:txBody>
          </p:sp>
        </p:grpSp>
        <p:sp>
          <p:nvSpPr>
            <p:cNvPr id="2078" name="Google Shape;3528;p42">
              <a:extLst>
                <a:ext uri="{FF2B5EF4-FFF2-40B4-BE49-F238E27FC236}">
                  <a16:creationId xmlns:a16="http://schemas.microsoft.com/office/drawing/2014/main" id="{FE4209F9-0E4B-FCF0-969B-F28CE78B7F87}"/>
                </a:ext>
              </a:extLst>
            </p:cNvPr>
            <p:cNvSpPr txBox="1"/>
            <p:nvPr/>
          </p:nvSpPr>
          <p:spPr>
            <a:xfrm>
              <a:off x="1054507" y="3313537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Os dados gerados pela pipeline de inferência são democratizados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0C41A-6712-A7E7-1C92-1AF1A8290FA6}"/>
              </a:ext>
            </a:extLst>
          </p:cNvPr>
          <p:cNvGrpSpPr/>
          <p:nvPr/>
        </p:nvGrpSpPr>
        <p:grpSpPr>
          <a:xfrm>
            <a:off x="751070" y="1377263"/>
            <a:ext cx="2020397" cy="581580"/>
            <a:chOff x="751070" y="1377263"/>
            <a:chExt cx="2020397" cy="581580"/>
          </a:xfrm>
        </p:grpSpPr>
        <p:sp>
          <p:nvSpPr>
            <p:cNvPr id="31" name="Google Shape;3528;p42">
              <a:extLst>
                <a:ext uri="{FF2B5EF4-FFF2-40B4-BE49-F238E27FC236}">
                  <a16:creationId xmlns:a16="http://schemas.microsoft.com/office/drawing/2014/main" id="{A349E72C-3890-409A-C7BA-CD5EB48B210F}"/>
                </a:ext>
              </a:extLst>
            </p:cNvPr>
            <p:cNvSpPr txBox="1"/>
            <p:nvPr/>
          </p:nvSpPr>
          <p:spPr>
            <a:xfrm>
              <a:off x="1032312" y="1377263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D&amp;A </a:t>
              </a:r>
              <a:r>
                <a:rPr lang="en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democratizam tabelas de features relacionadas a seus respectivos domínios no 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C35FF68A-BD37-1FB0-18A1-A7F079CE52E4}"/>
                </a:ext>
              </a:extLst>
            </p:cNvPr>
            <p:cNvGrpSpPr/>
            <p:nvPr/>
          </p:nvGrpSpPr>
          <p:grpSpPr>
            <a:xfrm>
              <a:off x="751070" y="1520860"/>
              <a:ext cx="373531" cy="266917"/>
              <a:chOff x="751070" y="1520860"/>
              <a:chExt cx="373531" cy="26691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2694F93-14C3-52B0-4515-4847B4E658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60" y="1520860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9" name="Google Shape;3441;p36">
                <a:extLst>
                  <a:ext uri="{FF2B5EF4-FFF2-40B4-BE49-F238E27FC236}">
                    <a16:creationId xmlns:a16="http://schemas.microsoft.com/office/drawing/2014/main" id="{D896555B-79D5-FC9C-370B-284DBF6D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070" y="1527428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1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8A68F1-F55B-72CC-8EB8-B99D8B684B85}"/>
              </a:ext>
            </a:extLst>
          </p:cNvPr>
          <p:cNvGrpSpPr/>
          <p:nvPr/>
        </p:nvGrpSpPr>
        <p:grpSpPr>
          <a:xfrm>
            <a:off x="1949046" y="1877806"/>
            <a:ext cx="848626" cy="260349"/>
            <a:chOff x="1949046" y="1877806"/>
            <a:chExt cx="848626" cy="260349"/>
          </a:xfrm>
        </p:grpSpPr>
        <p:pic>
          <p:nvPicPr>
            <p:cNvPr id="2110" name="Graphic 2109" descr="Arrow: Slight curve with solid fill">
              <a:extLst>
                <a:ext uri="{FF2B5EF4-FFF2-40B4-BE49-F238E27FC236}">
                  <a16:creationId xmlns:a16="http://schemas.microsoft.com/office/drawing/2014/main" id="{9731C85C-7274-2AA1-F107-F5DD45BEC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9046" y="1906751"/>
              <a:ext cx="230515" cy="195124"/>
            </a:xfrm>
            <a:prstGeom prst="rect">
              <a:avLst/>
            </a:prstGeom>
          </p:spPr>
        </p:pic>
        <p:sp>
          <p:nvSpPr>
            <p:cNvPr id="2112" name="Google Shape;3441;p36">
              <a:extLst>
                <a:ext uri="{FF2B5EF4-FFF2-40B4-BE49-F238E27FC236}">
                  <a16:creationId xmlns:a16="http://schemas.microsoft.com/office/drawing/2014/main" id="{24FB2C57-9711-07E9-6C11-F0472BB328A7}"/>
                </a:ext>
              </a:extLst>
            </p:cNvPr>
            <p:cNvSpPr txBox="1">
              <a:spLocks/>
            </p:cNvSpPr>
            <p:nvPr/>
          </p:nvSpPr>
          <p:spPr>
            <a:xfrm>
              <a:off x="2082703" y="1877806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83EF7-39B2-831B-C298-187021B6FFA6}"/>
              </a:ext>
            </a:extLst>
          </p:cNvPr>
          <p:cNvGrpSpPr/>
          <p:nvPr/>
        </p:nvGrpSpPr>
        <p:grpSpPr>
          <a:xfrm>
            <a:off x="6792255" y="3294415"/>
            <a:ext cx="862389" cy="260349"/>
            <a:chOff x="6792255" y="3294415"/>
            <a:chExt cx="862389" cy="260349"/>
          </a:xfrm>
        </p:grpSpPr>
        <p:pic>
          <p:nvPicPr>
            <p:cNvPr id="2116" name="Graphic 2115" descr="Arrow: Slight curve with solid fill">
              <a:extLst>
                <a:ext uri="{FF2B5EF4-FFF2-40B4-BE49-F238E27FC236}">
                  <a16:creationId xmlns:a16="http://schemas.microsoft.com/office/drawing/2014/main" id="{F44862DE-B39F-ACBE-10AF-AFD44D1E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 flipV="1">
              <a:off x="6792255" y="3317866"/>
              <a:ext cx="250221" cy="178517"/>
            </a:xfrm>
            <a:prstGeom prst="rect">
              <a:avLst/>
            </a:prstGeom>
          </p:spPr>
        </p:pic>
        <p:sp>
          <p:nvSpPr>
            <p:cNvPr id="2117" name="Google Shape;3441;p36">
              <a:extLst>
                <a:ext uri="{FF2B5EF4-FFF2-40B4-BE49-F238E27FC236}">
                  <a16:creationId xmlns:a16="http://schemas.microsoft.com/office/drawing/2014/main" id="{5D48A4F1-971F-D493-AFA1-9509A06E6A8A}"/>
                </a:ext>
              </a:extLst>
            </p:cNvPr>
            <p:cNvSpPr txBox="1">
              <a:spLocks/>
            </p:cNvSpPr>
            <p:nvPr/>
          </p:nvSpPr>
          <p:spPr>
            <a:xfrm>
              <a:off x="6939675" y="3294415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PRODUCER</a:t>
              </a:r>
            </a:p>
          </p:txBody>
        </p:sp>
      </p:grpSp>
      <p:sp>
        <p:nvSpPr>
          <p:cNvPr id="2119" name="TextBox 2118">
            <a:extLst>
              <a:ext uri="{FF2B5EF4-FFF2-40B4-BE49-F238E27FC236}">
                <a16:creationId xmlns:a16="http://schemas.microsoft.com/office/drawing/2014/main" id="{8556B7C6-8613-5934-3732-F509262A4E17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 no 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3407D60-D949-3B72-CC3A-BCA1D64938D9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Proposta de execução de etapas da geração do dado ao deploy de um modelo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D7C91C-B9B9-BA6D-03CD-DA77C198026C}"/>
              </a:ext>
            </a:extLst>
          </p:cNvPr>
          <p:cNvGrpSpPr/>
          <p:nvPr/>
        </p:nvGrpSpPr>
        <p:grpSpPr>
          <a:xfrm>
            <a:off x="6711100" y="3852294"/>
            <a:ext cx="2031580" cy="581580"/>
            <a:chOff x="6711100" y="3762354"/>
            <a:chExt cx="2031580" cy="5815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707F4D-8A2E-02C1-1826-2182FBBC46F5}"/>
                </a:ext>
              </a:extLst>
            </p:cNvPr>
            <p:cNvGrpSpPr/>
            <p:nvPr/>
          </p:nvGrpSpPr>
          <p:grpSpPr>
            <a:xfrm>
              <a:off x="6711100" y="3905951"/>
              <a:ext cx="373531" cy="266158"/>
              <a:chOff x="748603" y="1639801"/>
              <a:chExt cx="373531" cy="26615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1B8FE9-5BDF-CFD1-9E53-57D081A3DC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Google Shape;3441;p36">
                <a:extLst>
                  <a:ext uri="{FF2B5EF4-FFF2-40B4-BE49-F238E27FC236}">
                    <a16:creationId xmlns:a16="http://schemas.microsoft.com/office/drawing/2014/main" id="{6F95FD9F-8261-D253-25C1-D6E3B22EF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7</a:t>
                </a:r>
              </a:p>
            </p:txBody>
          </p:sp>
        </p:grpSp>
        <p:sp>
          <p:nvSpPr>
            <p:cNvPr id="9" name="Google Shape;3528;p42">
              <a:extLst>
                <a:ext uri="{FF2B5EF4-FFF2-40B4-BE49-F238E27FC236}">
                  <a16:creationId xmlns:a16="http://schemas.microsoft.com/office/drawing/2014/main" id="{0D5377FA-3533-6776-C52D-686F811E0A4D}"/>
                </a:ext>
              </a:extLst>
            </p:cNvPr>
            <p:cNvSpPr txBox="1"/>
            <p:nvPr/>
          </p:nvSpPr>
          <p:spPr>
            <a:xfrm>
              <a:off x="7003525" y="376235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Consumidores de dados são capazes de analisar dados gerados por modelos de ML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EB0EFE-39C9-3A9D-59E9-DF38A24B70CE}"/>
              </a:ext>
            </a:extLst>
          </p:cNvPr>
          <p:cNvGrpSpPr/>
          <p:nvPr/>
        </p:nvGrpSpPr>
        <p:grpSpPr>
          <a:xfrm>
            <a:off x="1940461" y="3846352"/>
            <a:ext cx="848626" cy="260349"/>
            <a:chOff x="1940461" y="3793887"/>
            <a:chExt cx="848626" cy="260349"/>
          </a:xfrm>
        </p:grpSpPr>
        <p:pic>
          <p:nvPicPr>
            <p:cNvPr id="12" name="Graphic 11" descr="Arrow: Slight curve with solid fill">
              <a:extLst>
                <a:ext uri="{FF2B5EF4-FFF2-40B4-BE49-F238E27FC236}">
                  <a16:creationId xmlns:a16="http://schemas.microsoft.com/office/drawing/2014/main" id="{6E662C32-E5FF-B7F6-8632-FE099974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0461" y="3822832"/>
              <a:ext cx="230515" cy="195124"/>
            </a:xfrm>
            <a:prstGeom prst="rect">
              <a:avLst/>
            </a:prstGeom>
          </p:spPr>
        </p:pic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8ED0C7F0-3D1F-700C-309A-3B0A44265D0E}"/>
                </a:ext>
              </a:extLst>
            </p:cNvPr>
            <p:cNvSpPr txBox="1">
              <a:spLocks/>
            </p:cNvSpPr>
            <p:nvPr/>
          </p:nvSpPr>
          <p:spPr>
            <a:xfrm>
              <a:off x="2074118" y="3793887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A123C1-6667-F0B7-16BA-2CCB6EE244AB}"/>
              </a:ext>
            </a:extLst>
          </p:cNvPr>
          <p:cNvCxnSpPr>
            <a:cxnSpLocks/>
          </p:cNvCxnSpPr>
          <p:nvPr/>
        </p:nvCxnSpPr>
        <p:spPr>
          <a:xfrm flipH="1">
            <a:off x="6163444" y="3909460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01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8" y="3917833"/>
            <a:ext cx="4311709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Reflexões sobre como extrair o verdadeiro valor com ciência de dados em companhias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 DESAFIO DE DADOS EM MLOPS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7EBB0E13-F3B2-46C2-56A2-F2DE82C4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A7CC4-CA42-DBAF-F287-707E893F6B7B}"/>
              </a:ext>
            </a:extLst>
          </p:cNvPr>
          <p:cNvGrpSpPr/>
          <p:nvPr/>
        </p:nvGrpSpPr>
        <p:grpSpPr>
          <a:xfrm>
            <a:off x="623490" y="2366360"/>
            <a:ext cx="1021079" cy="961763"/>
            <a:chOff x="623490" y="2366360"/>
            <a:chExt cx="1021079" cy="961763"/>
          </a:xfrm>
        </p:grpSpPr>
        <p:pic>
          <p:nvPicPr>
            <p:cNvPr id="3" name="Picture 2" descr="A person with a hoodie&#10;&#10;Description automatically generated">
              <a:extLst>
                <a:ext uri="{FF2B5EF4-FFF2-40B4-BE49-F238E27FC236}">
                  <a16:creationId xmlns:a16="http://schemas.microsoft.com/office/drawing/2014/main" id="{1176416D-28FC-1381-61DB-D5A67BB9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030" y="2366360"/>
              <a:ext cx="540000" cy="54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FB0D4-9FD2-A7C3-CA1A-C3F81C508AC4}"/>
                </a:ext>
              </a:extLst>
            </p:cNvPr>
            <p:cNvSpPr txBox="1"/>
            <p:nvPr/>
          </p:nvSpPr>
          <p:spPr>
            <a:xfrm>
              <a:off x="623490" y="2928013"/>
              <a:ext cx="10210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498DAF-C258-CB87-0187-C7ADF067AABE}"/>
              </a:ext>
            </a:extLst>
          </p:cNvPr>
          <p:cNvGrpSpPr/>
          <p:nvPr/>
        </p:nvGrpSpPr>
        <p:grpSpPr>
          <a:xfrm>
            <a:off x="4371238" y="2366360"/>
            <a:ext cx="834771" cy="961763"/>
            <a:chOff x="4371238" y="2366360"/>
            <a:chExt cx="834771" cy="961763"/>
          </a:xfrm>
        </p:grpSpPr>
        <p:pic>
          <p:nvPicPr>
            <p:cNvPr id="22" name="Picture 21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22319B3D-3C5F-4584-86E3-1BF503CF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624" y="2366360"/>
              <a:ext cx="540000" cy="5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3DF212-C67D-8431-8EAE-E2E51EBD87FE}"/>
                </a:ext>
              </a:extLst>
            </p:cNvPr>
            <p:cNvSpPr txBox="1"/>
            <p:nvPr/>
          </p:nvSpPr>
          <p:spPr>
            <a:xfrm>
              <a:off x="4371238" y="2928013"/>
              <a:ext cx="83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Usuário de Negócio</a:t>
              </a:r>
            </a:p>
          </p:txBody>
        </p:sp>
      </p:grpSp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9CEDD7-2CAB-0722-52C2-8A0A45E7C8F8}"/>
              </a:ext>
            </a:extLst>
          </p:cNvPr>
          <p:cNvGrpSpPr/>
          <p:nvPr/>
        </p:nvGrpSpPr>
        <p:grpSpPr>
          <a:xfrm>
            <a:off x="1574226" y="2351065"/>
            <a:ext cx="397222" cy="550212"/>
            <a:chOff x="1574226" y="2351065"/>
            <a:chExt cx="397222" cy="550212"/>
          </a:xfrm>
        </p:grpSpPr>
        <p:pic>
          <p:nvPicPr>
            <p:cNvPr id="29" name="Picture 28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165EBB33-0D84-8AFE-B68B-EF2FCD65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93680" flipV="1">
              <a:off x="1577363" y="2351065"/>
              <a:ext cx="394085" cy="328421"/>
            </a:xfrm>
            <a:prstGeom prst="rect">
              <a:avLst/>
            </a:prstGeom>
          </p:spPr>
        </p:pic>
        <p:pic>
          <p:nvPicPr>
            <p:cNvPr id="2095" name="Picture 2094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369E88DA-3181-00D5-5745-A32895E8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2622660" flipV="1">
              <a:off x="1574226" y="2572856"/>
              <a:ext cx="394085" cy="328421"/>
            </a:xfrm>
            <a:prstGeom prst="rect">
              <a:avLst/>
            </a:prstGeom>
          </p:spPr>
        </p:pic>
        <p:pic>
          <p:nvPicPr>
            <p:cNvPr id="2099" name="Picture 2098" descr="A grey and white beaker with black dots&#10;&#10;Description automatically generated">
              <a:extLst>
                <a:ext uri="{FF2B5EF4-FFF2-40B4-BE49-F238E27FC236}">
                  <a16:creationId xmlns:a16="http://schemas.microsoft.com/office/drawing/2014/main" id="{571AAA99-02AB-3317-0D12-04546E9F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2288" y="2523761"/>
              <a:ext cx="183329" cy="18332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27FCC-06A7-550F-AF03-3A78B6452B4A}"/>
              </a:ext>
            </a:extLst>
          </p:cNvPr>
          <p:cNvGrpSpPr/>
          <p:nvPr/>
        </p:nvGrpSpPr>
        <p:grpSpPr>
          <a:xfrm>
            <a:off x="4417051" y="1531357"/>
            <a:ext cx="1205794" cy="896893"/>
            <a:chOff x="4417051" y="1531357"/>
            <a:chExt cx="1205794" cy="896893"/>
          </a:xfrm>
        </p:grpSpPr>
        <p:pic>
          <p:nvPicPr>
            <p:cNvPr id="2088" name="Graphic 2087" descr="Speech outline">
              <a:extLst>
                <a:ext uri="{FF2B5EF4-FFF2-40B4-BE49-F238E27FC236}">
                  <a16:creationId xmlns:a16="http://schemas.microsoft.com/office/drawing/2014/main" id="{B6AAA4F8-B666-53C8-4718-99074E259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636567" y="1658679"/>
              <a:ext cx="766763" cy="769571"/>
            </a:xfrm>
            <a:prstGeom prst="rect">
              <a:avLst/>
            </a:prstGeom>
          </p:spPr>
        </p:pic>
        <p:pic>
          <p:nvPicPr>
            <p:cNvPr id="2112" name="Picture 2111" descr="A orange rocket with a black background&#10;&#10;Description automatically generated">
              <a:extLst>
                <a:ext uri="{FF2B5EF4-FFF2-40B4-BE49-F238E27FC236}">
                  <a16:creationId xmlns:a16="http://schemas.microsoft.com/office/drawing/2014/main" id="{8F197988-D8E1-0CFC-E0F8-70F8862A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85870" y="1847109"/>
              <a:ext cx="276349" cy="276349"/>
            </a:xfrm>
            <a:prstGeom prst="rect">
              <a:avLst/>
            </a:prstGeom>
          </p:spPr>
        </p:pic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6C28A915-3C10-57EC-BE08-805A0F07B45F}"/>
                </a:ext>
              </a:extLst>
            </p:cNvPr>
            <p:cNvSpPr txBox="1"/>
            <p:nvPr/>
          </p:nvSpPr>
          <p:spPr>
            <a:xfrm>
              <a:off x="4417051" y="1531357"/>
              <a:ext cx="1205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Vamos para </a:t>
              </a:r>
              <a:r>
                <a:rPr lang="pt-BR" sz="1000" dirty="0" err="1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</a:t>
              </a:r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!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79" y="-1"/>
            <a:ext cx="3198515" cy="5143499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B53022-A487-126A-46C6-426AA254DA1A}"/>
              </a:ext>
            </a:extLst>
          </p:cNvPr>
          <p:cNvGrpSpPr/>
          <p:nvPr/>
        </p:nvGrpSpPr>
        <p:grpSpPr>
          <a:xfrm>
            <a:off x="6403610" y="1675198"/>
            <a:ext cx="1478660" cy="246221"/>
            <a:chOff x="6403610" y="1675198"/>
            <a:chExt cx="1478660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675198"/>
              <a:ext cx="1342333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robusta</a:t>
              </a:r>
            </a:p>
          </p:txBody>
        </p:sp>
        <p:pic>
          <p:nvPicPr>
            <p:cNvPr id="32" name="Picture 31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788176E-746D-4E76-04CE-328AC405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610" y="1717905"/>
              <a:ext cx="151566" cy="15156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445AE1-B12E-0EE4-6DB4-0BFC56448065}"/>
              </a:ext>
            </a:extLst>
          </p:cNvPr>
          <p:cNvGrpSpPr/>
          <p:nvPr/>
        </p:nvGrpSpPr>
        <p:grpSpPr>
          <a:xfrm>
            <a:off x="6405168" y="2109085"/>
            <a:ext cx="2093803" cy="246221"/>
            <a:chOff x="6405168" y="2109085"/>
            <a:chExt cx="2093803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6" y="2109085"/>
              <a:ext cx="195903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disponíveis e confiáveis</a:t>
              </a:r>
            </a:p>
          </p:txBody>
        </p:sp>
        <p:pic>
          <p:nvPicPr>
            <p:cNvPr id="33" name="Picture 32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35D20A9-CA2C-3A8D-ADF7-B801BAED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5168" y="2161033"/>
              <a:ext cx="151566" cy="15156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22245-8349-9617-C8DF-9EE354450179}"/>
              </a:ext>
            </a:extLst>
          </p:cNvPr>
          <p:cNvGrpSpPr/>
          <p:nvPr/>
        </p:nvGrpSpPr>
        <p:grpSpPr>
          <a:xfrm>
            <a:off x="6403552" y="2547917"/>
            <a:ext cx="2378941" cy="246221"/>
            <a:chOff x="6403552" y="2547917"/>
            <a:chExt cx="2378941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5479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Inferência e atualização automática</a:t>
              </a:r>
            </a:p>
          </p:txBody>
        </p:sp>
        <p:pic>
          <p:nvPicPr>
            <p:cNvPr id="38" name="Picture 37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2DBBACD-EBCB-8D8C-BA9A-A98C02CF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2596671"/>
              <a:ext cx="151566" cy="15156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E4C3E0-A3B3-59F0-18AF-9DB672171E47}"/>
              </a:ext>
            </a:extLst>
          </p:cNvPr>
          <p:cNvGrpSpPr/>
          <p:nvPr/>
        </p:nvGrpSpPr>
        <p:grpSpPr>
          <a:xfrm>
            <a:off x="6403552" y="2988180"/>
            <a:ext cx="2565188" cy="246221"/>
            <a:chOff x="6403552" y="2988180"/>
            <a:chExt cx="2565188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988180"/>
              <a:ext cx="2428804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Valor disponibilizado tempestivamente</a:t>
              </a:r>
            </a:p>
          </p:txBody>
        </p:sp>
        <p:pic>
          <p:nvPicPr>
            <p:cNvPr id="40" name="Picture 39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5388B8E-FA46-D54A-FCF0-0CE36811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3030086"/>
              <a:ext cx="151566" cy="15156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62E55-6A15-07B2-433E-C6694D5A20ED}"/>
              </a:ext>
            </a:extLst>
          </p:cNvPr>
          <p:cNvGrpSpPr/>
          <p:nvPr/>
        </p:nvGrpSpPr>
        <p:grpSpPr>
          <a:xfrm>
            <a:off x="6398700" y="3423017"/>
            <a:ext cx="2383792" cy="246221"/>
            <a:chOff x="6398700" y="3423017"/>
            <a:chExt cx="2383792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4230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Inteligência gerando valor na ponta</a:t>
              </a:r>
            </a:p>
          </p:txBody>
        </p:sp>
        <p:pic>
          <p:nvPicPr>
            <p:cNvPr id="41" name="Picture 40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CB00AF78-2EF0-9FBD-FE5D-B9F301F9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98700" y="3475437"/>
              <a:ext cx="151566" cy="151566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AEE67D-39E8-54EC-4E89-CB82080968E4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503190-0D2C-8345-A98F-0BB30A4E3E3A}"/>
              </a:ext>
            </a:extLst>
          </p:cNvPr>
          <p:cNvSpPr txBox="1"/>
          <p:nvPr/>
        </p:nvSpPr>
        <p:spPr>
          <a:xfrm>
            <a:off x="6299855" y="643101"/>
            <a:ext cx="1582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B0EF8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Ambiente de Produção</a:t>
            </a:r>
          </a:p>
        </p:txBody>
      </p:sp>
      <p:sp>
        <p:nvSpPr>
          <p:cNvPr id="46" name="Google Shape;3441;p36">
            <a:extLst>
              <a:ext uri="{FF2B5EF4-FFF2-40B4-BE49-F238E27FC236}">
                <a16:creationId xmlns:a16="http://schemas.microsoft.com/office/drawing/2014/main" id="{3467C134-3EB0-6BBB-F63D-F7A680046D29}"/>
              </a:ext>
            </a:extLst>
          </p:cNvPr>
          <p:cNvSpPr txBox="1">
            <a:spLocks/>
          </p:cNvSpPr>
          <p:nvPr/>
        </p:nvSpPr>
        <p:spPr>
          <a:xfrm>
            <a:off x="6299855" y="797014"/>
            <a:ext cx="20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EXPECTATIVA</a:t>
            </a:r>
          </a:p>
        </p:txBody>
      </p:sp>
      <p:pic>
        <p:nvPicPr>
          <p:cNvPr id="47" name="Picture 4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10749552-918B-B7E0-DF36-6EF8DED4EA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2996" y="850633"/>
            <a:ext cx="334181" cy="3341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649F1E-82E8-CDFC-1DDD-3B7739125847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</p:spTree>
    <p:extLst>
      <p:ext uri="{BB962C8B-B14F-4D97-AF65-F5344CB8AC3E}">
        <p14:creationId xmlns:p14="http://schemas.microsoft.com/office/powerpoint/2010/main" val="8971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6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CCAECE05-FE5E-EA6B-97F0-0735D402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C747CC-7460-AA15-935A-423F58212D57}"/>
              </a:ext>
            </a:extLst>
          </p:cNvPr>
          <p:cNvSpPr/>
          <p:nvPr/>
        </p:nvSpPr>
        <p:spPr>
          <a:xfrm>
            <a:off x="5952979" y="-1"/>
            <a:ext cx="3198515" cy="5143495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5" name="Picture 4" descr="A pile of tools and a bag&#10;&#10;Description automatically generated with medium confidence">
            <a:extLst>
              <a:ext uri="{FF2B5EF4-FFF2-40B4-BE49-F238E27FC236}">
                <a16:creationId xmlns:a16="http://schemas.microsoft.com/office/drawing/2014/main" id="{0D809B60-384D-2B11-A1FC-25A4997E95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709" r="19329"/>
          <a:stretch/>
        </p:blipFill>
        <p:spPr>
          <a:xfrm>
            <a:off x="5964451" y="0"/>
            <a:ext cx="318704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81" y="0"/>
            <a:ext cx="3198516" cy="5143494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F620F0-9209-5907-F88D-17AE9F0B6AAB}"/>
              </a:ext>
            </a:extLst>
          </p:cNvPr>
          <p:cNvGrpSpPr/>
          <p:nvPr/>
        </p:nvGrpSpPr>
        <p:grpSpPr>
          <a:xfrm>
            <a:off x="6412372" y="1675198"/>
            <a:ext cx="1758941" cy="246221"/>
            <a:chOff x="6412372" y="1583758"/>
            <a:chExt cx="1758941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583758"/>
              <a:ext cx="163137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Ausência de plataforma</a:t>
              </a:r>
            </a:p>
          </p:txBody>
        </p:sp>
        <p:pic>
          <p:nvPicPr>
            <p:cNvPr id="10" name="Picture 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337A980-1B6B-5B1F-5EC3-DC4272F5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1639256"/>
              <a:ext cx="127564" cy="1275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99C7-1BF1-6937-A56C-8C37BCA1C5B4}"/>
              </a:ext>
            </a:extLst>
          </p:cNvPr>
          <p:cNvGrpSpPr/>
          <p:nvPr/>
        </p:nvGrpSpPr>
        <p:grpSpPr>
          <a:xfrm>
            <a:off x="6412372" y="2109085"/>
            <a:ext cx="2230861" cy="246221"/>
            <a:chOff x="6412372" y="2017645"/>
            <a:chExt cx="2230861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7" y="2017645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inexistentes em produção</a:t>
              </a:r>
            </a:p>
          </p:txBody>
        </p:sp>
        <p:pic>
          <p:nvPicPr>
            <p:cNvPr id="15" name="Picture 1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1DA5850-D5D9-0E49-9DB0-47B438BD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076973"/>
              <a:ext cx="127564" cy="1275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4E4D5-3AF0-7AC1-C9B4-3ACA637D69B8}"/>
              </a:ext>
            </a:extLst>
          </p:cNvPr>
          <p:cNvGrpSpPr/>
          <p:nvPr/>
        </p:nvGrpSpPr>
        <p:grpSpPr>
          <a:xfrm>
            <a:off x="6412372" y="2547917"/>
            <a:ext cx="2139939" cy="246221"/>
            <a:chOff x="6412372" y="2456477"/>
            <a:chExt cx="2139939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456477"/>
              <a:ext cx="201237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Falta de integração entre peças</a:t>
              </a:r>
            </a:p>
          </p:txBody>
        </p:sp>
        <p:pic>
          <p:nvPicPr>
            <p:cNvPr id="18" name="Picture 1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D855FDC-7723-14CC-DD87-A20711FB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519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23D4B5-DD08-F1F8-D1DF-A5C88A875627}"/>
              </a:ext>
            </a:extLst>
          </p:cNvPr>
          <p:cNvGrpSpPr/>
          <p:nvPr/>
        </p:nvGrpSpPr>
        <p:grpSpPr>
          <a:xfrm>
            <a:off x="6414348" y="2988180"/>
            <a:ext cx="2228884" cy="246221"/>
            <a:chOff x="6414348" y="2896740"/>
            <a:chExt cx="2228884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896740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Distância de times de Engenharia</a:t>
              </a:r>
            </a:p>
          </p:txBody>
        </p:sp>
        <p:pic>
          <p:nvPicPr>
            <p:cNvPr id="21" name="Picture 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0929B6C-E6C8-A534-1951-9633A1FD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4348" y="2962597"/>
              <a:ext cx="127564" cy="12756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F5F1F1-9D95-C28A-2D34-E60F4CE7FAB6}"/>
              </a:ext>
            </a:extLst>
          </p:cNvPr>
          <p:cNvGrpSpPr/>
          <p:nvPr/>
        </p:nvGrpSpPr>
        <p:grpSpPr>
          <a:xfrm>
            <a:off x="6412372" y="3423017"/>
            <a:ext cx="2441004" cy="246221"/>
            <a:chOff x="6412372" y="3331577"/>
            <a:chExt cx="2441004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331577"/>
              <a:ext cx="2313441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Pouca confiança na geração de valor</a:t>
              </a:r>
            </a:p>
          </p:txBody>
        </p:sp>
        <p:pic>
          <p:nvPicPr>
            <p:cNvPr id="26" name="Picture 25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112E75A-5D75-2179-707B-1A4E8C6C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3392355"/>
              <a:ext cx="127564" cy="12756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5BA17E-32EA-DA70-DD7B-02DCD9D51356}"/>
              </a:ext>
            </a:extLst>
          </p:cNvPr>
          <p:cNvGrpSpPr/>
          <p:nvPr/>
        </p:nvGrpSpPr>
        <p:grpSpPr>
          <a:xfrm>
            <a:off x="6299855" y="643101"/>
            <a:ext cx="2010500" cy="726613"/>
            <a:chOff x="6299855" y="643101"/>
            <a:chExt cx="2010500" cy="7266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87FF2C-7450-6788-0665-24BFC3E1BDCB}"/>
                </a:ext>
              </a:extLst>
            </p:cNvPr>
            <p:cNvSpPr txBox="1"/>
            <p:nvPr/>
          </p:nvSpPr>
          <p:spPr>
            <a:xfrm>
              <a:off x="6299855" y="643101"/>
              <a:ext cx="15824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FFC048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Ambiente de Produção</a:t>
              </a:r>
            </a:p>
          </p:txBody>
        </p:sp>
        <p:sp>
          <p:nvSpPr>
            <p:cNvPr id="28" name="Google Shape;3441;p36">
              <a:extLst>
                <a:ext uri="{FF2B5EF4-FFF2-40B4-BE49-F238E27FC236}">
                  <a16:creationId xmlns:a16="http://schemas.microsoft.com/office/drawing/2014/main" id="{9312BDC5-E091-BAD6-0255-E62A560EB783}"/>
                </a:ext>
              </a:extLst>
            </p:cNvPr>
            <p:cNvSpPr txBox="1">
              <a:spLocks/>
            </p:cNvSpPr>
            <p:nvPr/>
          </p:nvSpPr>
          <p:spPr>
            <a:xfrm>
              <a:off x="6299855" y="797014"/>
              <a:ext cx="2010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REALIDADE</a:t>
              </a:r>
            </a:p>
          </p:txBody>
        </p:sp>
        <p:pic>
          <p:nvPicPr>
            <p:cNvPr id="31" name="Picture 3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0DB3FFC-868A-6E04-5D64-CDFC6409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59159" y="925417"/>
              <a:ext cx="246221" cy="24622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95EA54-C448-3831-04B3-BE2C8F912DEF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7DF47-EA89-4E7B-E2A3-30E019AC5268}"/>
              </a:ext>
            </a:extLst>
          </p:cNvPr>
          <p:cNvGrpSpPr/>
          <p:nvPr/>
        </p:nvGrpSpPr>
        <p:grpSpPr>
          <a:xfrm>
            <a:off x="5515017" y="2399982"/>
            <a:ext cx="1221309" cy="1089383"/>
            <a:chOff x="5515017" y="2399982"/>
            <a:chExt cx="1221309" cy="1089383"/>
          </a:xfrm>
        </p:grpSpPr>
        <p:pic>
          <p:nvPicPr>
            <p:cNvPr id="32" name="Picture 31" descr="A person holding weights on a rope&#10;&#10;Description automatically generated">
              <a:extLst>
                <a:ext uri="{FF2B5EF4-FFF2-40B4-BE49-F238E27FC236}">
                  <a16:creationId xmlns:a16="http://schemas.microsoft.com/office/drawing/2014/main" id="{BA130FA3-1F1D-299C-6B80-AAE22B4E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75690" y="2399982"/>
              <a:ext cx="471028" cy="4710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B047C3-0E01-37E9-8A1A-504A7C21A6DD}"/>
                </a:ext>
              </a:extLst>
            </p:cNvPr>
            <p:cNvSpPr txBox="1"/>
            <p:nvPr/>
          </p:nvSpPr>
          <p:spPr>
            <a:xfrm>
              <a:off x="5515017" y="2935367"/>
              <a:ext cx="122130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“Deploy” em ambiente não produtivo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2C64E-5B60-1A3F-DBAF-AC8D8F5D7BD8}"/>
              </a:ext>
            </a:extLst>
          </p:cNvPr>
          <p:cNvGrpSpPr/>
          <p:nvPr/>
        </p:nvGrpSpPr>
        <p:grpSpPr>
          <a:xfrm>
            <a:off x="6584738" y="2273839"/>
            <a:ext cx="1107187" cy="1208172"/>
            <a:chOff x="6584738" y="2273839"/>
            <a:chExt cx="1107187" cy="1208172"/>
          </a:xfrm>
        </p:grpSpPr>
        <p:pic>
          <p:nvPicPr>
            <p:cNvPr id="44" name="Picture 43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DD197E62-609E-6A6B-5D58-92F13135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767466" y="2273839"/>
              <a:ext cx="769571" cy="76957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0E098C-8B67-383E-71C9-8BE2F9DCC315}"/>
                </a:ext>
              </a:extLst>
            </p:cNvPr>
            <p:cNvSpPr txBox="1"/>
            <p:nvPr/>
          </p:nvSpPr>
          <p:spPr>
            <a:xfrm>
              <a:off x="6584738" y="2928013"/>
              <a:ext cx="110718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Intervenção manual recorrente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9396-E903-825A-C0CE-790CAAD8928F}"/>
              </a:ext>
            </a:extLst>
          </p:cNvPr>
          <p:cNvGrpSpPr/>
          <p:nvPr/>
        </p:nvGrpSpPr>
        <p:grpSpPr>
          <a:xfrm>
            <a:off x="7639625" y="2428250"/>
            <a:ext cx="1107187" cy="950237"/>
            <a:chOff x="7639625" y="2428250"/>
            <a:chExt cx="1107187" cy="950237"/>
          </a:xfrm>
        </p:grpSpPr>
        <p:pic>
          <p:nvPicPr>
            <p:cNvPr id="52" name="Picture 51" descr="A grey and black file cabinet&#10;&#10;Description automatically generated">
              <a:extLst>
                <a:ext uri="{FF2B5EF4-FFF2-40B4-BE49-F238E27FC236}">
                  <a16:creationId xmlns:a16="http://schemas.microsoft.com/office/drawing/2014/main" id="{DB435775-D669-C400-8D1B-187D6435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69082" y="2428250"/>
              <a:ext cx="448274" cy="448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941557-F856-9BD6-DB1A-29EE90413A6E}"/>
                </a:ext>
              </a:extLst>
            </p:cNvPr>
            <p:cNvSpPr txBox="1"/>
            <p:nvPr/>
          </p:nvSpPr>
          <p:spPr>
            <a:xfrm>
              <a:off x="7639625" y="2978377"/>
              <a:ext cx="11071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Engavetamento da inteligência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33536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11559</TotalTime>
  <Words>4271</Words>
  <Application>Microsoft Office PowerPoint</Application>
  <PresentationFormat>On-screen Show (16:9)</PresentationFormat>
  <Paragraphs>677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Montserrat</vt:lpstr>
      <vt:lpstr>Teko</vt:lpstr>
      <vt:lpstr>Google Sans</vt:lpstr>
      <vt:lpstr>Matura MT Script Capitals</vt:lpstr>
      <vt:lpstr>Darker Grotesque Medium</vt:lpstr>
      <vt:lpstr>Dosis</vt:lpstr>
      <vt:lpstr>Roboto Black</vt:lpstr>
      <vt:lpstr>Roboto Light</vt:lpstr>
      <vt:lpstr>Anime Style Project Proposal by Slidesgo</vt:lpstr>
      <vt:lpstr>FEATURE STORE</vt:lpstr>
      <vt:lpstr>ESTA É UMA APRESENTAÇÃO PÚBLICA!</vt:lpstr>
      <vt:lpstr>O DESAFIO DE DADOS EM MLOPS</vt:lpstr>
      <vt:lpstr>QUEM É THIAGO PANINI?</vt:lpstr>
      <vt:lpstr>QUEM É THIAGO PANINI?</vt:lpstr>
      <vt:lpstr>O DESAFIO DE DADOS EM MLOPS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KEVIN STUMPF, CTO @ TECTON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SÃO FEATURES?</vt:lpstr>
      <vt:lpstr>PowerPoint Presentation</vt:lpstr>
      <vt:lpstr>PowerPoint Presentation</vt:lpstr>
      <vt:lpstr>RAW DATA OU FEATURE STORE</vt:lpstr>
      <vt:lpstr>SINAN OZDEMIR</vt:lpstr>
      <vt:lpstr>RAW DATA OU FEATURE STORE</vt:lpstr>
      <vt:lpstr>MODEL-INDEPENDENT</vt:lpstr>
      <vt:lpstr>PowerPoint Presentation</vt:lpstr>
      <vt:lpstr>FEATURE STORES</vt:lpstr>
      <vt:lpstr>PowerPoint Presentation</vt:lpstr>
      <vt:lpstr>FEATURE STORE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PODEMOS INTERAGIR COM UMA FEATURE STORE?</vt:lpstr>
      <vt:lpstr>PowerPoint Presentation</vt:lpstr>
      <vt:lpstr>PowerPoint Presentation</vt:lpstr>
      <vt:lpstr>PowerPoint Presentation</vt:lpstr>
      <vt:lpstr>PowerPoint Presentation</vt:lpstr>
      <vt:lpstr>FERRAMENTAS DE MERCADO</vt:lpstr>
      <vt:lpstr>PowerPoint Presentation</vt:lpstr>
      <vt:lpstr>FEATURE STORE E DATA MESH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2024-05-10T12:13:15Z</dcterms:modified>
</cp:coreProperties>
</file>